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4" r:id="rId3"/>
    <p:sldId id="263" r:id="rId4"/>
    <p:sldId id="265" r:id="rId5"/>
    <p:sldId id="258" r:id="rId6"/>
    <p:sldId id="273" r:id="rId7"/>
    <p:sldId id="274" r:id="rId8"/>
    <p:sldId id="292" r:id="rId9"/>
    <p:sldId id="266" r:id="rId10"/>
    <p:sldId id="267" r:id="rId11"/>
    <p:sldId id="268" r:id="rId12"/>
    <p:sldId id="269" r:id="rId13"/>
    <p:sldId id="270" r:id="rId14"/>
    <p:sldId id="272" r:id="rId15"/>
    <p:sldId id="275" r:id="rId16"/>
    <p:sldId id="276" r:id="rId17"/>
    <p:sldId id="277" r:id="rId18"/>
    <p:sldId id="278" r:id="rId19"/>
    <p:sldId id="279" r:id="rId20"/>
    <p:sldId id="280" r:id="rId21"/>
    <p:sldId id="281" r:id="rId22"/>
    <p:sldId id="282" r:id="rId23"/>
    <p:sldId id="283" r:id="rId24"/>
    <p:sldId id="284" r:id="rId25"/>
    <p:sldId id="285" r:id="rId26"/>
    <p:sldId id="293" r:id="rId27"/>
    <p:sldId id="286" r:id="rId28"/>
    <p:sldId id="287" r:id="rId29"/>
    <p:sldId id="288" r:id="rId30"/>
    <p:sldId id="289" r:id="rId31"/>
    <p:sldId id="290" r:id="rId32"/>
    <p:sldId id="295" r:id="rId33"/>
    <p:sldId id="291"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3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E3033-DD2B-4722-9E5E-031D6C03602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42F4625-7CE4-4FB1-81BE-4F07488A2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59F0D90-B8AF-40A2-AF8A-E138749FFF22}"/>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8184F012-DD19-4A10-A447-7998D38E09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D3D5AA-2B9D-43E2-8136-0E77A55038D1}"/>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294779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50A54-9DBC-4A3E-BC97-F5F5C22C2C1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FFAAEA-1B5A-4BCB-B315-168F774AE45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B476DE-D288-452C-B03C-4727F3D76DA4}"/>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894C6303-5266-4155-81FD-1B586EA6D6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FAED39-5666-4539-AA04-CA393F58A8BB}"/>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246720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0526F10-1AEF-4D96-B694-5E3EDD447BD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E20B414-805A-4E61-BF08-046C1B92A72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46F0812-0EE1-4C7D-8B7C-AFCC244B0676}"/>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4DE3574A-C243-427E-84B7-022B81543D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29918F-3636-4B77-A124-6F0843BE1340}"/>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381608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EF73F-1A46-46A7-99A3-B9E363C2FDB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DC8792-BC8C-4AB5-ADD5-EE8E34A8132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EB3A34-0B57-4700-B8DB-7FC4DBDC2ED1}"/>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F5DB4536-4257-4359-99B0-FBF73B8440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0F99EA-BD6F-4275-983D-93718C7A96ED}"/>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135729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49A71-5117-464C-8FD7-A2AA9F260E4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F0E56D8-EF1D-45E2-A3BA-9EEFBC7ED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880AD2F-5451-4438-B97A-538AAB3130FD}"/>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FEA7E291-BED0-4E89-9745-7F4529E928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6ED6A1-366B-4AD7-A749-B652CA097276}"/>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332235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E11-8E0A-4FC5-9F9D-AB3310F425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D42EFE3-4769-4F95-8D4D-2919C5BC777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88D21AC-8A0D-4510-A088-577B2A932EC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1B43188-A57A-4443-BDA2-6B5275C1DD33}"/>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6" name="Fußzeilenplatzhalter 5">
            <a:extLst>
              <a:ext uri="{FF2B5EF4-FFF2-40B4-BE49-F238E27FC236}">
                <a16:creationId xmlns:a16="http://schemas.microsoft.com/office/drawing/2014/main" id="{F4D200CB-43D1-44C8-9CE0-5B87D5F123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57A596-30BC-4EE8-8ACF-D4AFBC3C7595}"/>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39581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4EC81-7F52-4BA2-9D38-282A256C9B4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98B8374-EAC4-460E-88CF-FEDC22B82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49956E9-3985-4348-9A3D-ED35C7432F0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D4546E1-0904-4347-B9B3-05C5DCC3B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F9F7DA6-E6E8-4D54-A00B-6C46DFFC698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1BAE99F-5358-4005-9951-FFA50668551B}"/>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8" name="Fußzeilenplatzhalter 7">
            <a:extLst>
              <a:ext uri="{FF2B5EF4-FFF2-40B4-BE49-F238E27FC236}">
                <a16:creationId xmlns:a16="http://schemas.microsoft.com/office/drawing/2014/main" id="{31825839-52C3-4789-8010-4AD6A204616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8FDF934-C7E2-4EDE-A468-15858BC0CAFA}"/>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41934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3572B-2383-4DA2-A09E-C4F24839B33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A99485-57E7-48A0-9101-BC5489CA5BA4}"/>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4" name="Fußzeilenplatzhalter 3">
            <a:extLst>
              <a:ext uri="{FF2B5EF4-FFF2-40B4-BE49-F238E27FC236}">
                <a16:creationId xmlns:a16="http://schemas.microsoft.com/office/drawing/2014/main" id="{50C251AE-06EA-4B44-BC1E-76732533C5D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4AAA90E-3A52-4C68-A174-D0FC26D829A3}"/>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188490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5959EC-F2D4-47AC-A629-AE647B1B7FC4}"/>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3" name="Fußzeilenplatzhalter 2">
            <a:extLst>
              <a:ext uri="{FF2B5EF4-FFF2-40B4-BE49-F238E27FC236}">
                <a16:creationId xmlns:a16="http://schemas.microsoft.com/office/drawing/2014/main" id="{E71624CB-2DFE-4E84-9847-DEAA7375343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99664B4-7144-4A69-952E-AB1F2475CE94}"/>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34705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D1018-F8F0-44EE-B464-97F6795BD9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014BBE2-AD88-450C-9BAF-FE6E93F62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19DB1C1-10F5-4B73-83DF-1CB4922CE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33329A-15FE-47F8-8B90-FB331C236F10}"/>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6" name="Fußzeilenplatzhalter 5">
            <a:extLst>
              <a:ext uri="{FF2B5EF4-FFF2-40B4-BE49-F238E27FC236}">
                <a16:creationId xmlns:a16="http://schemas.microsoft.com/office/drawing/2014/main" id="{369E77B0-1B3D-4A8C-BC6E-12EF2213A3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2013F63-7F43-4654-9A12-112FA4A4AD98}"/>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143628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5CE5B-118E-4289-B685-5EC078548A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9ECCA94-EE5F-4565-AD24-618A08134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31E6FC5-29C8-47F5-9932-439892FE3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2C8153D-3695-492D-91A7-FC64C1BE2EB4}"/>
              </a:ext>
            </a:extLst>
          </p:cNvPr>
          <p:cNvSpPr>
            <a:spLocks noGrp="1"/>
          </p:cNvSpPr>
          <p:nvPr>
            <p:ph type="dt" sz="half" idx="10"/>
          </p:nvPr>
        </p:nvSpPr>
        <p:spPr/>
        <p:txBody>
          <a:bodyPr/>
          <a:lstStyle/>
          <a:p>
            <a:fld id="{7CFBC32D-9F79-4D95-8B5F-CC85046B1CB0}" type="datetimeFigureOut">
              <a:rPr lang="de-DE" smtClean="0"/>
              <a:t>14.09.2019</a:t>
            </a:fld>
            <a:endParaRPr lang="de-DE"/>
          </a:p>
        </p:txBody>
      </p:sp>
      <p:sp>
        <p:nvSpPr>
          <p:cNvPr id="6" name="Fußzeilenplatzhalter 5">
            <a:extLst>
              <a:ext uri="{FF2B5EF4-FFF2-40B4-BE49-F238E27FC236}">
                <a16:creationId xmlns:a16="http://schemas.microsoft.com/office/drawing/2014/main" id="{452F4089-BD0E-49A0-B6B5-B04F744285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1600BC-3861-4291-B0FA-E7B996C863F5}"/>
              </a:ext>
            </a:extLst>
          </p:cNvPr>
          <p:cNvSpPr>
            <a:spLocks noGrp="1"/>
          </p:cNvSpPr>
          <p:nvPr>
            <p:ph type="sldNum" sz="quarter" idx="12"/>
          </p:nvPr>
        </p:nvSpPr>
        <p:spPr/>
        <p:txBody>
          <a:bodyPr/>
          <a:lstStyle/>
          <a:p>
            <a:fld id="{F4D04B4B-BCE6-45FC-A496-4ECED4B9966B}" type="slidenum">
              <a:rPr lang="de-DE" smtClean="0"/>
              <a:t>‹Nr.›</a:t>
            </a:fld>
            <a:endParaRPr lang="de-DE"/>
          </a:p>
        </p:txBody>
      </p:sp>
    </p:spTree>
    <p:extLst>
      <p:ext uri="{BB962C8B-B14F-4D97-AF65-F5344CB8AC3E}">
        <p14:creationId xmlns:p14="http://schemas.microsoft.com/office/powerpoint/2010/main" val="191202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F5A98DC-6A46-4E9F-9022-91422CB65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AF06930-6099-4F95-B772-E36810490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1D24F8-21FE-418B-B09D-DB4B4A4AD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BC32D-9F79-4D95-8B5F-CC85046B1CB0}" type="datetimeFigureOut">
              <a:rPr lang="de-DE" smtClean="0"/>
              <a:t>14.09.2019</a:t>
            </a:fld>
            <a:endParaRPr lang="de-DE"/>
          </a:p>
        </p:txBody>
      </p:sp>
      <p:sp>
        <p:nvSpPr>
          <p:cNvPr id="5" name="Fußzeilenplatzhalter 4">
            <a:extLst>
              <a:ext uri="{FF2B5EF4-FFF2-40B4-BE49-F238E27FC236}">
                <a16:creationId xmlns:a16="http://schemas.microsoft.com/office/drawing/2014/main" id="{ED43E90B-5371-41B3-853D-0233AED08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83A489A-393F-4A35-8F5C-927A7ACF1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04B4B-BCE6-45FC-A496-4ECED4B9966B}" type="slidenum">
              <a:rPr lang="de-DE" smtClean="0"/>
              <a:t>‹Nr.›</a:t>
            </a:fld>
            <a:endParaRPr lang="de-DE"/>
          </a:p>
        </p:txBody>
      </p:sp>
    </p:spTree>
    <p:extLst>
      <p:ext uri="{BB962C8B-B14F-4D97-AF65-F5344CB8AC3E}">
        <p14:creationId xmlns:p14="http://schemas.microsoft.com/office/powerpoint/2010/main" val="98025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A25118C-D8AB-4AF3-9532-0477D1BCB50E}"/>
              </a:ext>
            </a:extLst>
          </p:cNvPr>
          <p:cNvSpPr/>
          <p:nvPr/>
        </p:nvSpPr>
        <p:spPr>
          <a:xfrm>
            <a:off x="11685069" y="6516303"/>
            <a:ext cx="317634"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848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0329"/>
          </a:xfrm>
          <a:prstGeom prst="rect">
            <a:avLst/>
          </a:prstGeom>
          <a:solidFill>
            <a:schemeClr val="bg1">
              <a:alpha val="90000"/>
            </a:schemeClr>
          </a:solidFill>
        </p:spPr>
        <p:txBody>
          <a:bodyPr wrap="square" rtlCol="0">
            <a:spAutoFit/>
          </a:bodyPr>
          <a:lstStyle/>
          <a:p>
            <a:pPr algn="just">
              <a:lnSpc>
                <a:spcPct val="90000"/>
              </a:lnSpc>
              <a:spcAft>
                <a:spcPts val="0"/>
              </a:spcAft>
            </a:pPr>
            <a:r>
              <a:rPr lang="de-DE" sz="2000" b="1" dirty="0">
                <a:ln w="3175">
                  <a:noFill/>
                </a:ln>
                <a:latin typeface="Arial" panose="020B0604020202020204" pitchFamily="34" charset="0"/>
                <a:ea typeface="Calibri"/>
                <a:cs typeface="Arial" panose="020B0604020202020204" pitchFamily="34" charset="0"/>
              </a:rPr>
              <a:t>1,2-3: </a:t>
            </a:r>
            <a:r>
              <a:rPr lang="de-DE" sz="2000" dirty="0">
                <a:latin typeface="Arial" panose="020B0604020202020204" pitchFamily="34" charset="0"/>
                <a:cs typeface="Arial" panose="020B0604020202020204" pitchFamily="34" charset="0"/>
              </a:rPr>
              <a:t>Ihm wurden </a:t>
            </a:r>
            <a:r>
              <a:rPr lang="de-DE" sz="2000" dirty="0">
                <a:solidFill>
                  <a:srgbClr val="C00000"/>
                </a:solidFill>
                <a:latin typeface="Arial" panose="020B0604020202020204" pitchFamily="34" charset="0"/>
                <a:cs typeface="Arial" panose="020B0604020202020204" pitchFamily="34" charset="0"/>
              </a:rPr>
              <a:t>sieben Söhne </a:t>
            </a:r>
            <a:r>
              <a:rPr lang="de-DE" sz="2000" dirty="0">
                <a:latin typeface="Arial" panose="020B0604020202020204" pitchFamily="34" charset="0"/>
                <a:cs typeface="Arial" panose="020B0604020202020204" pitchFamily="34" charset="0"/>
              </a:rPr>
              <a:t>und </a:t>
            </a:r>
            <a:r>
              <a:rPr lang="de-DE" sz="2000" dirty="0">
                <a:solidFill>
                  <a:srgbClr val="C00000"/>
                </a:solidFill>
                <a:latin typeface="Arial" panose="020B0604020202020204" pitchFamily="34" charset="0"/>
                <a:cs typeface="Arial" panose="020B0604020202020204" pitchFamily="34" charset="0"/>
              </a:rPr>
              <a:t>drei Töchter </a:t>
            </a:r>
            <a:r>
              <a:rPr lang="de-DE" sz="2000" dirty="0">
                <a:latin typeface="Arial" panose="020B0604020202020204" pitchFamily="34" charset="0"/>
                <a:cs typeface="Arial" panose="020B0604020202020204" pitchFamily="34" charset="0"/>
              </a:rPr>
              <a:t>geboren.  </a:t>
            </a:r>
            <a:r>
              <a:rPr lang="de-DE" sz="2000" baseline="30000" dirty="0">
                <a:latin typeface="Arial" panose="020B0604020202020204" pitchFamily="34" charset="0"/>
                <a:cs typeface="Arial" panose="020B0604020202020204" pitchFamily="34" charset="0"/>
              </a:rPr>
              <a:t>3</a:t>
            </a:r>
            <a:r>
              <a:rPr lang="de-DE" sz="2000" dirty="0">
                <a:latin typeface="Arial" panose="020B0604020202020204" pitchFamily="34" charset="0"/>
                <a:cs typeface="Arial" panose="020B0604020202020204" pitchFamily="34" charset="0"/>
              </a:rPr>
              <a:t> Und sein Besitz bestand aus </a:t>
            </a:r>
            <a:r>
              <a:rPr lang="de-DE" sz="2000" dirty="0">
                <a:solidFill>
                  <a:srgbClr val="C00000"/>
                </a:solidFill>
                <a:latin typeface="Arial" panose="020B0604020202020204" pitchFamily="34" charset="0"/>
                <a:cs typeface="Arial" panose="020B0604020202020204" pitchFamily="34" charset="0"/>
              </a:rPr>
              <a:t>siebentausend Schafen </a:t>
            </a:r>
            <a:r>
              <a:rPr lang="de-DE" sz="2000" dirty="0">
                <a:latin typeface="Arial" panose="020B0604020202020204" pitchFamily="34" charset="0"/>
                <a:cs typeface="Arial" panose="020B0604020202020204" pitchFamily="34" charset="0"/>
              </a:rPr>
              <a:t>und </a:t>
            </a:r>
            <a:r>
              <a:rPr lang="de-DE" sz="2000" dirty="0">
                <a:solidFill>
                  <a:srgbClr val="C00000"/>
                </a:solidFill>
                <a:latin typeface="Arial" panose="020B0604020202020204" pitchFamily="34" charset="0"/>
                <a:cs typeface="Arial" panose="020B0604020202020204" pitchFamily="34" charset="0"/>
              </a:rPr>
              <a:t>dreitausend Kamelen </a:t>
            </a:r>
            <a:r>
              <a:rPr lang="de-DE" sz="2000" dirty="0">
                <a:latin typeface="Arial" panose="020B0604020202020204" pitchFamily="34" charset="0"/>
                <a:cs typeface="Arial" panose="020B0604020202020204" pitchFamily="34" charset="0"/>
              </a:rPr>
              <a:t>und </a:t>
            </a:r>
            <a:r>
              <a:rPr lang="de-DE" sz="2000" dirty="0">
                <a:solidFill>
                  <a:srgbClr val="C00000"/>
                </a:solidFill>
                <a:latin typeface="Arial" panose="020B0604020202020204" pitchFamily="34" charset="0"/>
                <a:cs typeface="Arial" panose="020B0604020202020204" pitchFamily="34" charset="0"/>
              </a:rPr>
              <a:t>fünfhundert Gespannen Rinder </a:t>
            </a:r>
            <a:r>
              <a:rPr lang="de-DE" sz="2000" dirty="0">
                <a:latin typeface="Arial" panose="020B0604020202020204" pitchFamily="34" charset="0"/>
                <a:cs typeface="Arial" panose="020B0604020202020204" pitchFamily="34" charset="0"/>
              </a:rPr>
              <a:t>und </a:t>
            </a:r>
            <a:r>
              <a:rPr lang="de-DE" sz="2000" dirty="0">
                <a:solidFill>
                  <a:srgbClr val="C00000"/>
                </a:solidFill>
                <a:latin typeface="Arial" panose="020B0604020202020204" pitchFamily="34" charset="0"/>
                <a:cs typeface="Arial" panose="020B0604020202020204" pitchFamily="34" charset="0"/>
              </a:rPr>
              <a:t>fünfhundert Eselinnen</a:t>
            </a:r>
            <a:r>
              <a:rPr lang="de-DE" sz="2000" dirty="0">
                <a:latin typeface="Arial" panose="020B0604020202020204" pitchFamily="34" charset="0"/>
                <a:cs typeface="Arial" panose="020B0604020202020204" pitchFamily="34" charset="0"/>
              </a:rPr>
              <a:t>, und sein Gesinde war sehr zahlreich,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so dass dieser Mann größer war als alle Söhne des Ostens. </a:t>
            </a:r>
            <a:endParaRPr lang="de-DE" sz="2000" dirty="0">
              <a:solidFill>
                <a:srgbClr val="FF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5062889" cy="461665"/>
          </a:xfrm>
          <a:prstGeom prst="rect">
            <a:avLst/>
          </a:prstGeom>
          <a:noFill/>
        </p:spPr>
        <p:txBody>
          <a:bodyPr wrap="square" rtlCol="0">
            <a:spAutoFit/>
          </a:bodyPr>
          <a:lstStyle/>
          <a:p>
            <a:r>
              <a:rPr lang="de-DE" sz="2400" b="1" dirty="0">
                <a:solidFill>
                  <a:schemeClr val="bg1"/>
                </a:solidFill>
              </a:rPr>
              <a:t>Hi 1,1-5: Ein bemerkenswerter Mann</a:t>
            </a:r>
          </a:p>
        </p:txBody>
      </p:sp>
      <p:sp>
        <p:nvSpPr>
          <p:cNvPr id="9" name="Rechteck 8">
            <a:extLst>
              <a:ext uri="{FF2B5EF4-FFF2-40B4-BE49-F238E27FC236}">
                <a16:creationId xmlns:a16="http://schemas.microsoft.com/office/drawing/2014/main" id="{6E736AF7-513E-466C-AD2F-36E9EB26EB3E}"/>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BE38E99-4BF9-47FB-88DE-739E3EDE3A41}"/>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
        <p:nvSpPr>
          <p:cNvPr id="12" name="Textfeld 11">
            <a:extLst>
              <a:ext uri="{FF2B5EF4-FFF2-40B4-BE49-F238E27FC236}">
                <a16:creationId xmlns:a16="http://schemas.microsoft.com/office/drawing/2014/main" id="{34602DC6-D504-43D2-B6E6-97B33A0F8E81}"/>
              </a:ext>
            </a:extLst>
          </p:cNvPr>
          <p:cNvSpPr txBox="1"/>
          <p:nvPr/>
        </p:nvSpPr>
        <p:spPr>
          <a:xfrm>
            <a:off x="1145406" y="3299865"/>
            <a:ext cx="96445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i="0" u="none" strike="noStrike" kern="1200" cap="none" spc="0" normalizeH="0" baseline="0" noProof="0" dirty="0">
                <a:ln>
                  <a:noFill/>
                </a:ln>
                <a:solidFill>
                  <a:prstClr val="white"/>
                </a:solidFill>
                <a:effectLst/>
                <a:uLnTx/>
                <a:uFillTx/>
                <a:latin typeface="Calibri" panose="020F0502020204030204"/>
                <a:ea typeface="+mn-ea"/>
                <a:cs typeface="+mn-cs"/>
              </a:rPr>
              <a:t>= Tun-Ergehen-Zusammenhang</a:t>
            </a:r>
            <a:r>
              <a:rPr kumimoji="0" lang="de-DE" sz="2800" i="0" u="none" strike="noStrike" kern="1200" cap="none" spc="0" normalizeH="0" noProof="0" dirty="0">
                <a:ln>
                  <a:noFill/>
                </a:ln>
                <a:solidFill>
                  <a:prstClr val="white"/>
                </a:solidFill>
                <a:effectLst/>
                <a:uLnTx/>
                <a:uFillTx/>
                <a:latin typeface="Calibri" panose="020F0502020204030204"/>
                <a:ea typeface="+mn-ea"/>
                <a:cs typeface="+mn-cs"/>
              </a:rPr>
              <a:t> (TEZ)</a:t>
            </a:r>
            <a:endParaRPr kumimoji="0" lang="de-DE" sz="2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4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755673"/>
          </a:xfrm>
          <a:prstGeom prst="rect">
            <a:avLst/>
          </a:prstGeom>
          <a:solidFill>
            <a:schemeClr val="bg1">
              <a:alpha val="90000"/>
            </a:schemeClr>
          </a:solidFill>
        </p:spPr>
        <p:txBody>
          <a:bodyPr wrap="square" rtlCol="0">
            <a:spAutoFit/>
          </a:bodyPr>
          <a:lstStyle/>
          <a:p>
            <a:pPr algn="just">
              <a:lnSpc>
                <a:spcPct val="90000"/>
              </a:lnSpc>
              <a:spcAft>
                <a:spcPts val="0"/>
              </a:spcAft>
            </a:pPr>
            <a:r>
              <a:rPr lang="de-DE" sz="2000" b="1" dirty="0">
                <a:ln w="3175">
                  <a:noFill/>
                </a:ln>
                <a:latin typeface="Arial" panose="020B0604020202020204" pitchFamily="34" charset="0"/>
                <a:ea typeface="Calibri"/>
                <a:cs typeface="Arial" panose="020B0604020202020204" pitchFamily="34" charset="0"/>
              </a:rPr>
              <a:t>1,4-5: </a:t>
            </a:r>
            <a:r>
              <a:rPr lang="de-DE" sz="2000" dirty="0">
                <a:latin typeface="Arial" panose="020B0604020202020204" pitchFamily="34" charset="0"/>
                <a:cs typeface="Arial" panose="020B0604020202020204" pitchFamily="34" charset="0"/>
              </a:rPr>
              <a:t>Nun pflegten seine Söhne hinzugehen und Gastmahl zu halten - der Reihe nach im Haus eines jeden. Dazu sandten sie hin und luden ihre drei Schwestern ein, mit ihnen zu essen und zu trinken.  </a:t>
            </a:r>
            <a:r>
              <a:rPr lang="de-DE" sz="2000" baseline="30000" dirty="0">
                <a:latin typeface="Arial" panose="020B0604020202020204" pitchFamily="34" charset="0"/>
                <a:cs typeface="Arial" panose="020B0604020202020204" pitchFamily="34" charset="0"/>
              </a:rPr>
              <a:t>5</a:t>
            </a:r>
            <a:r>
              <a:rPr lang="de-DE" sz="2000" dirty="0">
                <a:latin typeface="Arial" panose="020B0604020202020204" pitchFamily="34" charset="0"/>
                <a:cs typeface="Arial" panose="020B0604020202020204" pitchFamily="34" charset="0"/>
              </a:rPr>
              <a:t> Und es geschah, wenn die Tage des Gastmahls reihumgegangen waren,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da sandte Hiob hin und heiligte sie</a:t>
            </a:r>
            <a:r>
              <a:rPr lang="de-DE" sz="2000" dirty="0">
                <a:latin typeface="Arial" panose="020B0604020202020204" pitchFamily="34" charset="0"/>
                <a:cs typeface="Arial" panose="020B0604020202020204" pitchFamily="34" charset="0"/>
              </a:rPr>
              <a:t>: Früh am Morgen stand er auf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und opferte Brandopfer nach ihrer aller Zahl</a:t>
            </a:r>
            <a:r>
              <a:rPr lang="de-DE" sz="2000" dirty="0">
                <a:latin typeface="Arial" panose="020B0604020202020204" pitchFamily="34" charset="0"/>
                <a:cs typeface="Arial" panose="020B0604020202020204" pitchFamily="34" charset="0"/>
              </a:rPr>
              <a:t>. Denn Hiob sagte sich: Vielleicht haben meine Söhne gesündigt und in ihrem Herzen Gott geflucht. So machte es Hiob all die Tage nach den Gastmählern. </a:t>
            </a:r>
            <a:endParaRPr lang="de-DE" sz="2000" dirty="0">
              <a:solidFill>
                <a:srgbClr val="FF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5062889" cy="461665"/>
          </a:xfrm>
          <a:prstGeom prst="rect">
            <a:avLst/>
          </a:prstGeom>
          <a:noFill/>
        </p:spPr>
        <p:txBody>
          <a:bodyPr wrap="square" rtlCol="0">
            <a:spAutoFit/>
          </a:bodyPr>
          <a:lstStyle/>
          <a:p>
            <a:r>
              <a:rPr lang="de-DE" sz="2400" b="1" dirty="0">
                <a:solidFill>
                  <a:schemeClr val="bg1"/>
                </a:solidFill>
              </a:rPr>
              <a:t>Hi 1,1-5: Ein bemerkenswerter Mann</a:t>
            </a:r>
          </a:p>
        </p:txBody>
      </p:sp>
      <p:sp>
        <p:nvSpPr>
          <p:cNvPr id="9" name="Rechteck 8">
            <a:extLst>
              <a:ext uri="{FF2B5EF4-FFF2-40B4-BE49-F238E27FC236}">
                <a16:creationId xmlns:a16="http://schemas.microsoft.com/office/drawing/2014/main" id="{376ACC73-925E-4FAC-9D35-9761451C1FBE}"/>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D877A28-F3D5-4586-B157-D9C3C74DFB48}"/>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Tree>
    <p:extLst>
      <p:ext uri="{BB962C8B-B14F-4D97-AF65-F5344CB8AC3E}">
        <p14:creationId xmlns:p14="http://schemas.microsoft.com/office/powerpoint/2010/main" val="32628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647678"/>
          </a:xfrm>
          <a:prstGeom prst="rect">
            <a:avLst/>
          </a:prstGeom>
          <a:solidFill>
            <a:schemeClr val="bg1">
              <a:alpha val="90000"/>
            </a:schemeClr>
          </a:solidFill>
        </p:spPr>
        <p:txBody>
          <a:bodyPr wrap="square" rtlCol="0">
            <a:spAutoFit/>
          </a:bodyPr>
          <a:lstStyle/>
          <a:p>
            <a:pPr algn="just">
              <a:lnSpc>
                <a:spcPct val="90000"/>
              </a:lnSpc>
              <a:spcAft>
                <a:spcPts val="0"/>
              </a:spcAft>
            </a:pPr>
            <a:r>
              <a:rPr lang="de-DE" sz="2000" b="1" dirty="0">
                <a:ln w="3175">
                  <a:noFill/>
                </a:ln>
                <a:latin typeface="Arial" panose="020B0604020202020204" pitchFamily="34" charset="0"/>
                <a:ea typeface="Calibri"/>
                <a:cs typeface="Arial" panose="020B0604020202020204" pitchFamily="34" charset="0"/>
              </a:rPr>
              <a:t>1,6: </a:t>
            </a:r>
            <a:r>
              <a:rPr lang="de-DE" sz="2000" dirty="0">
                <a:latin typeface="Arial" panose="020B0604020202020204" pitchFamily="34" charset="0"/>
                <a:cs typeface="Arial" panose="020B0604020202020204" pitchFamily="34" charset="0"/>
              </a:rPr>
              <a:t>Und es geschah eines Tages, da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kamen die Söhne Gottes</a:t>
            </a:r>
            <a:r>
              <a:rPr lang="de-DE" sz="2000" dirty="0">
                <a:ln w="3175">
                  <a:noFill/>
                </a:ln>
                <a:latin typeface="Arial" panose="020B0604020202020204" pitchFamily="34" charset="0"/>
                <a:cs typeface="Arial" panose="020B0604020202020204" pitchFamily="34" charset="0"/>
              </a:rPr>
              <a:t>, um sich vor dem HERRN einzufinden</a:t>
            </a:r>
            <a:r>
              <a:rPr lang="de-DE" sz="2000" dirty="0">
                <a:latin typeface="Arial" panose="020B0604020202020204" pitchFamily="34" charset="0"/>
                <a:cs typeface="Arial" panose="020B0604020202020204" pitchFamily="34" charset="0"/>
              </a:rPr>
              <a:t>. 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auch der Satan kam in ihrer Mitte</a:t>
            </a:r>
            <a:r>
              <a:rPr lang="de-DE" sz="2000"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r>
              <a:rPr lang="de-DE" sz="2400" b="1" dirty="0">
                <a:solidFill>
                  <a:schemeClr val="bg1"/>
                </a:solidFill>
              </a:rPr>
              <a:t>Hi 1,6-12: Eine erstaunliche Begegnung im Himmel</a:t>
            </a:r>
          </a:p>
        </p:txBody>
      </p:sp>
    </p:spTree>
    <p:extLst>
      <p:ext uri="{BB962C8B-B14F-4D97-AF65-F5344CB8AC3E}">
        <p14:creationId xmlns:p14="http://schemas.microsoft.com/office/powerpoint/2010/main" val="23164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algn="just">
              <a:lnSpc>
                <a:spcPct val="90000"/>
              </a:lnSpc>
              <a:spcAft>
                <a:spcPts val="0"/>
              </a:spcAft>
            </a:pPr>
            <a:r>
              <a:rPr lang="de-DE" sz="2000" b="1" dirty="0">
                <a:ln w="3175">
                  <a:noFill/>
                </a:ln>
                <a:latin typeface="Arial" panose="020B0604020202020204" pitchFamily="34" charset="0"/>
                <a:ea typeface="Calibri"/>
                <a:cs typeface="Arial" panose="020B0604020202020204" pitchFamily="34" charset="0"/>
              </a:rPr>
              <a:t>1,7-8: </a:t>
            </a:r>
            <a:r>
              <a:rPr lang="de-DE" sz="2000" dirty="0">
                <a:latin typeface="Arial" panose="020B0604020202020204" pitchFamily="34" charset="0"/>
                <a:cs typeface="Arial" panose="020B0604020202020204" pitchFamily="34" charset="0"/>
              </a:rPr>
              <a:t>Und der HERR sprach zum Satan: Woher kommst du? Und der Satan antwortete dem HERRN und sagte: Vom Durchstreifen der Erde und vom Umherwandern auf ihr.  </a:t>
            </a:r>
            <a:r>
              <a:rPr lang="de-DE" sz="2000" baseline="30000" dirty="0">
                <a:latin typeface="Arial" panose="020B0604020202020204" pitchFamily="34" charset="0"/>
                <a:cs typeface="Arial" panose="020B0604020202020204" pitchFamily="34" charset="0"/>
              </a:rPr>
              <a:t>8</a:t>
            </a:r>
            <a:r>
              <a:rPr lang="de-DE" sz="2000" dirty="0">
                <a:latin typeface="Arial" panose="020B0604020202020204" pitchFamily="34" charset="0"/>
                <a:cs typeface="Arial" panose="020B0604020202020204" pitchFamily="34" charset="0"/>
              </a:rPr>
              <a:t> Und der HERR sprach zum Satan: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Hast du acht gehabt auf meinen Knecht Hiob? </a:t>
            </a:r>
            <a:r>
              <a:rPr lang="de-DE" sz="2000" dirty="0">
                <a:latin typeface="Arial" panose="020B0604020202020204" pitchFamily="34" charset="0"/>
                <a:cs typeface="Arial" panose="020B0604020202020204" pitchFamily="34" charset="0"/>
              </a:rPr>
              <a:t>Denn </a:t>
            </a:r>
            <a:r>
              <a:rPr lang="de-DE" sz="2000" dirty="0">
                <a:ln w="3175">
                  <a:noFill/>
                </a:ln>
                <a:latin typeface="Arial" panose="020B0604020202020204" pitchFamily="34" charset="0"/>
                <a:cs typeface="Arial" panose="020B0604020202020204" pitchFamily="34" charset="0"/>
              </a:rPr>
              <a:t>es gibt keinen wie ihn auf Erden </a:t>
            </a:r>
            <a:r>
              <a:rPr lang="de-DE" sz="2000" dirty="0">
                <a:latin typeface="Arial" panose="020B0604020202020204" pitchFamily="34" charset="0"/>
                <a:cs typeface="Arial" panose="020B0604020202020204" pitchFamily="34" charset="0"/>
              </a:rPr>
              <a:t>- ein Mann, so </a:t>
            </a:r>
            <a:r>
              <a:rPr lang="de-DE" sz="2000" dirty="0">
                <a:ln w="3175">
                  <a:noFill/>
                </a:ln>
                <a:latin typeface="Arial" panose="020B0604020202020204" pitchFamily="34" charset="0"/>
                <a:cs typeface="Arial" panose="020B0604020202020204" pitchFamily="34" charset="0"/>
              </a:rPr>
              <a:t>rechtschaffen </a:t>
            </a:r>
            <a:r>
              <a:rPr lang="de-DE" sz="2000" dirty="0">
                <a:latin typeface="Arial" panose="020B0604020202020204" pitchFamily="34" charset="0"/>
                <a:cs typeface="Arial" panose="020B0604020202020204" pitchFamily="34" charset="0"/>
              </a:rPr>
              <a:t>und </a:t>
            </a:r>
            <a:r>
              <a:rPr lang="de-DE" sz="2000" dirty="0">
                <a:ln w="3175">
                  <a:noFill/>
                </a:ln>
                <a:latin typeface="Arial" panose="020B0604020202020204" pitchFamily="34" charset="0"/>
                <a:cs typeface="Arial" panose="020B0604020202020204" pitchFamily="34" charset="0"/>
              </a:rPr>
              <a:t>redlich</a:t>
            </a:r>
            <a:r>
              <a:rPr lang="de-DE" sz="2000" dirty="0">
                <a:latin typeface="Arial" panose="020B0604020202020204" pitchFamily="34" charset="0"/>
                <a:cs typeface="Arial" panose="020B0604020202020204" pitchFamily="34" charset="0"/>
              </a:rPr>
              <a:t>, der </a:t>
            </a:r>
            <a:r>
              <a:rPr lang="de-DE" sz="2000" dirty="0">
                <a:ln w="3175">
                  <a:noFill/>
                </a:ln>
                <a:latin typeface="Arial" panose="020B0604020202020204" pitchFamily="34" charset="0"/>
                <a:cs typeface="Arial" panose="020B0604020202020204" pitchFamily="34" charset="0"/>
              </a:rPr>
              <a:t>Gott fürchtet </a:t>
            </a:r>
            <a:r>
              <a:rPr lang="de-DE" sz="2000" dirty="0">
                <a:latin typeface="Arial" panose="020B0604020202020204" pitchFamily="34" charset="0"/>
                <a:cs typeface="Arial" panose="020B0604020202020204" pitchFamily="34" charset="0"/>
              </a:rPr>
              <a:t>und </a:t>
            </a:r>
            <a:r>
              <a:rPr lang="de-DE" sz="2000" dirty="0">
                <a:ln w="3175">
                  <a:noFill/>
                </a:ln>
                <a:latin typeface="Arial" panose="020B0604020202020204" pitchFamily="34" charset="0"/>
                <a:cs typeface="Arial" panose="020B0604020202020204" pitchFamily="34" charset="0"/>
              </a:rPr>
              <a:t>das Böse meidet</a:t>
            </a:r>
            <a:r>
              <a:rPr lang="de-DE" sz="2000"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r>
              <a:rPr lang="de-DE" sz="2400" b="1" dirty="0">
                <a:solidFill>
                  <a:schemeClr val="bg1"/>
                </a:solidFill>
              </a:rPr>
              <a:t>Hi 1,6-12: Eine erstaunliche Begegnung im Himmel</a:t>
            </a:r>
          </a:p>
        </p:txBody>
      </p:sp>
    </p:spTree>
    <p:extLst>
      <p:ext uri="{BB962C8B-B14F-4D97-AF65-F5344CB8AC3E}">
        <p14:creationId xmlns:p14="http://schemas.microsoft.com/office/powerpoint/2010/main" val="410769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pic>
        <p:nvPicPr>
          <p:cNvPr id="11" name="Picture 22">
            <a:extLst>
              <a:ext uri="{FF2B5EF4-FFF2-40B4-BE49-F238E27FC236}">
                <a16:creationId xmlns:a16="http://schemas.microsoft.com/office/drawing/2014/main" id="{C05795E9-4F64-423B-B150-4E9F78682596}"/>
              </a:ext>
            </a:extLst>
          </p:cNvPr>
          <p:cNvPicPr>
            <a:picLocks noChangeAspect="1" noChangeArrowheads="1"/>
          </p:cNvPicPr>
          <p:nvPr/>
        </p:nvPicPr>
        <p:blipFill>
          <a:blip r:embed="rId3" cstate="print"/>
          <a:srcRect/>
          <a:stretch>
            <a:fillRect/>
          </a:stretch>
        </p:blipFill>
        <p:spPr bwMode="auto">
          <a:xfrm>
            <a:off x="1040524" y="846202"/>
            <a:ext cx="4422154" cy="5887366"/>
          </a:xfrm>
          <a:prstGeom prst="rect">
            <a:avLst/>
          </a:prstGeom>
          <a:noFill/>
          <a:ln w="9525">
            <a:noFill/>
            <a:miter lim="800000"/>
            <a:headEnd/>
            <a:tailEnd/>
          </a:ln>
          <a:effectLst/>
        </p:spPr>
      </p:pic>
      <p:sp>
        <p:nvSpPr>
          <p:cNvPr id="13" name="Rechteck 12">
            <a:extLst>
              <a:ext uri="{FF2B5EF4-FFF2-40B4-BE49-F238E27FC236}">
                <a16:creationId xmlns:a16="http://schemas.microsoft.com/office/drawing/2014/main" id="{DBD4A509-2371-44EB-B5CB-434712DAEB39}"/>
              </a:ext>
            </a:extLst>
          </p:cNvPr>
          <p:cNvSpPr/>
          <p:nvPr/>
        </p:nvSpPr>
        <p:spPr>
          <a:xfrm>
            <a:off x="6215378" y="3069756"/>
            <a:ext cx="2321302" cy="18205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Hiob &amp; Freunde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Leiden des Gerechten?</a:t>
            </a:r>
          </a:p>
        </p:txBody>
      </p:sp>
      <p:sp>
        <p:nvSpPr>
          <p:cNvPr id="2" name="Geschweifte Klammer rechts 1">
            <a:extLst>
              <a:ext uri="{FF2B5EF4-FFF2-40B4-BE49-F238E27FC236}">
                <a16:creationId xmlns:a16="http://schemas.microsoft.com/office/drawing/2014/main" id="{D1776201-B904-444A-9D6E-ED180F754B66}"/>
              </a:ext>
            </a:extLst>
          </p:cNvPr>
          <p:cNvSpPr/>
          <p:nvPr/>
        </p:nvSpPr>
        <p:spPr>
          <a:xfrm>
            <a:off x="5601903" y="2021304"/>
            <a:ext cx="423512" cy="4013735"/>
          </a:xfrm>
          <a:prstGeom prst="rightBrace">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eschweifte Klammer rechts 13">
            <a:extLst>
              <a:ext uri="{FF2B5EF4-FFF2-40B4-BE49-F238E27FC236}">
                <a16:creationId xmlns:a16="http://schemas.microsoft.com/office/drawing/2014/main" id="{3441E022-73B7-4171-9BF7-83547BD671F9}"/>
              </a:ext>
            </a:extLst>
          </p:cNvPr>
          <p:cNvSpPr/>
          <p:nvPr/>
        </p:nvSpPr>
        <p:spPr>
          <a:xfrm>
            <a:off x="8514887" y="906360"/>
            <a:ext cx="423512" cy="5819158"/>
          </a:xfrm>
          <a:prstGeom prst="rightBrace">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hteck 14">
            <a:extLst>
              <a:ext uri="{FF2B5EF4-FFF2-40B4-BE49-F238E27FC236}">
                <a16:creationId xmlns:a16="http://schemas.microsoft.com/office/drawing/2014/main" id="{A03B1128-3E04-44B5-9F12-23A451C08247}"/>
              </a:ext>
            </a:extLst>
          </p:cNvPr>
          <p:cNvSpPr/>
          <p:nvPr/>
        </p:nvSpPr>
        <p:spPr>
          <a:xfrm>
            <a:off x="8877175" y="3057824"/>
            <a:ext cx="2321302" cy="18205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Leser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white"/>
                </a:solidFill>
                <a:effectLst/>
                <a:uLnTx/>
                <a:uFillTx/>
                <a:latin typeface="Arial" pitchFamily="34" charset="0"/>
                <a:ea typeface="+mn-ea"/>
                <a:cs typeface="Arial" pitchFamily="34" charset="0"/>
              </a:rPr>
              <a:t>1,9: </a:t>
            </a:r>
            <a:r>
              <a:rPr kumimoji="0" lang="de-DE"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„Ist Hiob etwa umsonst so </a:t>
            </a:r>
            <a:r>
              <a:rPr kumimoji="0" lang="de-DE" sz="16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gottes-fürchtig</a:t>
            </a:r>
            <a:r>
              <a:rPr kumimoji="0" lang="de-DE"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p:txBody>
      </p:sp>
      <p:sp>
        <p:nvSpPr>
          <p:cNvPr id="12" name="Rechteck 11">
            <a:extLst>
              <a:ext uri="{FF2B5EF4-FFF2-40B4-BE49-F238E27FC236}">
                <a16:creationId xmlns:a16="http://schemas.microsoft.com/office/drawing/2014/main" id="{E6263C55-4254-4977-B2BC-2854786DC029}"/>
              </a:ext>
            </a:extLst>
          </p:cNvPr>
          <p:cNvSpPr/>
          <p:nvPr/>
        </p:nvSpPr>
        <p:spPr>
          <a:xfrm>
            <a:off x="9413507" y="784156"/>
            <a:ext cx="2587149"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6627F53-BCA6-4112-A60F-F7580FE72189}"/>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Zentrale Frage  </a:t>
            </a:r>
          </a:p>
        </p:txBody>
      </p:sp>
    </p:spTree>
    <p:extLst>
      <p:ext uri="{BB962C8B-B14F-4D97-AF65-F5344CB8AC3E}">
        <p14:creationId xmlns:p14="http://schemas.microsoft.com/office/powerpoint/2010/main" val="38634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lvl="0" algn="just">
              <a:lnSpc>
                <a:spcPct val="90000"/>
              </a:lnSpc>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1,9-11: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Ist Hiob etwa umsonst so gottesfürchtig? </a:t>
            </a:r>
            <a:r>
              <a:rPr lang="de-DE" sz="2000" baseline="30000" dirty="0">
                <a:latin typeface="Arial" panose="020B0604020202020204" pitchFamily="34" charset="0"/>
                <a:cs typeface="Arial" panose="020B0604020202020204" pitchFamily="34" charset="0"/>
              </a:rPr>
              <a:t>10</a:t>
            </a:r>
            <a:r>
              <a:rPr lang="de-DE" sz="2000" dirty="0">
                <a:latin typeface="Arial" panose="020B0604020202020204" pitchFamily="34" charset="0"/>
                <a:cs typeface="Arial" panose="020B0604020202020204" pitchFamily="34" charset="0"/>
              </a:rPr>
              <a:t> Hast du selbst nicht ihn und sein Haus und alles, was er hat, rings umhegt? Das Werk seiner Hände hast du gesegnet, und sein Besitz hat sich im Land ausgebreitet.  </a:t>
            </a:r>
            <a:r>
              <a:rPr lang="de-DE" sz="2000" baseline="30000" dirty="0">
                <a:latin typeface="Arial" panose="020B0604020202020204" pitchFamily="34" charset="0"/>
                <a:cs typeface="Arial" panose="020B0604020202020204" pitchFamily="34" charset="0"/>
              </a:rPr>
              <a:t>11</a:t>
            </a:r>
            <a:r>
              <a:rPr lang="de-DE" sz="2000" dirty="0">
                <a:latin typeface="Arial" panose="020B0604020202020204" pitchFamily="34" charset="0"/>
                <a:cs typeface="Arial" panose="020B0604020202020204" pitchFamily="34" charset="0"/>
              </a:rPr>
              <a:t> Strecke jedoch nur einmal deine Hand aus und taste alles an, was er hat, ob er dir nicht ins Angesicht flucht! </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1,6-12: Eine erstaunliche Begegnung im Himmel</a:t>
            </a:r>
          </a:p>
        </p:txBody>
      </p:sp>
      <p:sp>
        <p:nvSpPr>
          <p:cNvPr id="11" name="Rechteck 10">
            <a:extLst>
              <a:ext uri="{FF2B5EF4-FFF2-40B4-BE49-F238E27FC236}">
                <a16:creationId xmlns:a16="http://schemas.microsoft.com/office/drawing/2014/main" id="{D8E6DC60-A9E9-4F8B-9A41-627FA847FA8C}"/>
              </a:ext>
            </a:extLst>
          </p:cNvPr>
          <p:cNvSpPr/>
          <p:nvPr/>
        </p:nvSpPr>
        <p:spPr>
          <a:xfrm>
            <a:off x="9413507" y="784156"/>
            <a:ext cx="2587149"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074C6D85-5EF0-4480-B2DA-2DCE83BF37DA}"/>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Zentrale Frage  </a:t>
            </a:r>
          </a:p>
        </p:txBody>
      </p:sp>
      <p:sp>
        <p:nvSpPr>
          <p:cNvPr id="13" name="Textfeld 12">
            <a:extLst>
              <a:ext uri="{FF2B5EF4-FFF2-40B4-BE49-F238E27FC236}">
                <a16:creationId xmlns:a16="http://schemas.microsoft.com/office/drawing/2014/main" id="{3CA6F0DE-EB37-4A24-A2B0-8572FAA92690}"/>
              </a:ext>
            </a:extLst>
          </p:cNvPr>
          <p:cNvSpPr txBox="1"/>
          <p:nvPr/>
        </p:nvSpPr>
        <p:spPr>
          <a:xfrm>
            <a:off x="1145406" y="3299865"/>
            <a:ext cx="96445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i="0" u="none" strike="noStrike" kern="1200" cap="none" spc="0" normalizeH="0" baseline="0" noProof="0" dirty="0">
                <a:ln>
                  <a:noFill/>
                </a:ln>
                <a:solidFill>
                  <a:prstClr val="white"/>
                </a:solidFill>
                <a:effectLst/>
                <a:uLnTx/>
                <a:uFillTx/>
                <a:latin typeface="Calibri" panose="020F0502020204030204"/>
                <a:ea typeface="+mn-ea"/>
                <a:cs typeface="+mn-cs"/>
              </a:rPr>
              <a:t>= Frage nach dem Wesen Gottes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i="0" u="none" strike="noStrike" kern="1200" cap="none" spc="0" normalizeH="0" baseline="0" noProof="0" dirty="0">
                <a:ln>
                  <a:noFill/>
                </a:ln>
                <a:solidFill>
                  <a:prstClr val="white"/>
                </a:solidFill>
                <a:effectLst/>
                <a:uLnTx/>
                <a:uFillTx/>
                <a:latin typeface="Calibri" panose="020F0502020204030204"/>
                <a:ea typeface="+mn-ea"/>
                <a:cs typeface="+mn-cs"/>
              </a:rPr>
              <a:t>= Frage </a:t>
            </a:r>
            <a:r>
              <a:rPr lang="de-DE" sz="2800" dirty="0">
                <a:solidFill>
                  <a:prstClr val="white"/>
                </a:solidFill>
                <a:latin typeface="Calibri" panose="020F0502020204030204"/>
              </a:rPr>
              <a:t>nach</a:t>
            </a:r>
            <a:r>
              <a:rPr kumimoji="0" lang="de-DE" sz="2800" i="0" u="none" strike="noStrike" kern="1200" cap="none" spc="0" normalizeH="0" baseline="0" noProof="0" dirty="0">
                <a:ln>
                  <a:noFill/>
                </a:ln>
                <a:solidFill>
                  <a:prstClr val="white"/>
                </a:solidFill>
                <a:effectLst/>
                <a:uLnTx/>
                <a:uFillTx/>
                <a:latin typeface="Calibri" panose="020F0502020204030204"/>
                <a:ea typeface="+mn-ea"/>
                <a:cs typeface="+mn-cs"/>
              </a:rPr>
              <a:t> dem Wesen wahrer Frömmigkeit</a:t>
            </a:r>
          </a:p>
        </p:txBody>
      </p:sp>
      <p:sp>
        <p:nvSpPr>
          <p:cNvPr id="14" name="Rechteck 13">
            <a:extLst>
              <a:ext uri="{FF2B5EF4-FFF2-40B4-BE49-F238E27FC236}">
                <a16:creationId xmlns:a16="http://schemas.microsoft.com/office/drawing/2014/main" id="{D10F3357-19B3-4C9F-995D-E363F21707EF}"/>
              </a:ext>
            </a:extLst>
          </p:cNvPr>
          <p:cNvSpPr/>
          <p:nvPr/>
        </p:nvSpPr>
        <p:spPr>
          <a:xfrm>
            <a:off x="8470232" y="2986645"/>
            <a:ext cx="2655481" cy="158535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Frage nach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small" spc="0" normalizeH="0" noProof="0" dirty="0">
                <a:ln>
                  <a:noFill/>
                </a:ln>
                <a:solidFill>
                  <a:schemeClr val="bg1"/>
                </a:solidFill>
                <a:effectLst/>
                <a:uLnTx/>
                <a:uFillTx/>
                <a:latin typeface="Arial" pitchFamily="34" charset="0"/>
                <a:ea typeface="+mn-ea"/>
                <a:cs typeface="Arial" pitchFamily="34" charset="0"/>
              </a:rPr>
              <a:t>echtem Glauben!</a:t>
            </a:r>
            <a:endParaRPr kumimoji="0" lang="de-DE" sz="1600" b="0" i="0" u="none" strike="noStrike" kern="1200" cap="small" spc="0" normalizeH="0" noProof="0" dirty="0">
              <a:ln>
                <a:noFill/>
              </a:ln>
              <a:solidFill>
                <a:schemeClr val="bg1"/>
              </a:solidFill>
              <a:effectLst/>
              <a:uLnTx/>
              <a:uFillTx/>
              <a:latin typeface="Arial" pitchFamily="34" charset="0"/>
              <a:ea typeface="+mn-ea"/>
              <a:cs typeface="Arial" pitchFamily="34" charset="0"/>
            </a:endParaRPr>
          </a:p>
        </p:txBody>
      </p:sp>
      <p:sp>
        <p:nvSpPr>
          <p:cNvPr id="15" name="Geschweifte Klammer rechts 14">
            <a:extLst>
              <a:ext uri="{FF2B5EF4-FFF2-40B4-BE49-F238E27FC236}">
                <a16:creationId xmlns:a16="http://schemas.microsoft.com/office/drawing/2014/main" id="{22E83024-7FC2-448E-A721-388723B7FAB3}"/>
              </a:ext>
            </a:extLst>
          </p:cNvPr>
          <p:cNvSpPr/>
          <p:nvPr/>
        </p:nvSpPr>
        <p:spPr>
          <a:xfrm>
            <a:off x="8143902" y="3382318"/>
            <a:ext cx="172326" cy="766170"/>
          </a:xfrm>
          <a:prstGeom prst="rightBrace">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6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647678"/>
          </a:xfrm>
          <a:prstGeom prst="rect">
            <a:avLst/>
          </a:prstGeom>
          <a:solidFill>
            <a:schemeClr val="bg1">
              <a:alpha val="90000"/>
            </a:schemeClr>
          </a:solidFill>
        </p:spPr>
        <p:txBody>
          <a:bodyPr wrap="square" rtlCol="0">
            <a:spAutoFit/>
          </a:bodyPr>
          <a:lstStyle/>
          <a:p>
            <a:pPr lvl="0" algn="just">
              <a:lnSpc>
                <a:spcPct val="90000"/>
              </a:lnSpc>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1,12: </a:t>
            </a:r>
            <a:r>
              <a:rPr lang="de-DE" sz="2000" dirty="0">
                <a:latin typeface="Arial" panose="020B0604020202020204" pitchFamily="34" charset="0"/>
                <a:cs typeface="Arial" panose="020B0604020202020204" pitchFamily="34" charset="0"/>
              </a:rPr>
              <a:t>Da sprach der HERR zum Satan: Siehe,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alles, was er hat</a:t>
            </a:r>
            <a:r>
              <a:rPr lang="de-DE" sz="2000" dirty="0">
                <a:latin typeface="Arial" panose="020B0604020202020204" pitchFamily="34" charset="0"/>
                <a:cs typeface="Arial" panose="020B0604020202020204" pitchFamily="34" charset="0"/>
              </a:rPr>
              <a:t>, ist in deiner Hand.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Nur gegen ihn selbst </a:t>
            </a:r>
            <a:r>
              <a:rPr lang="de-DE" sz="2000" dirty="0">
                <a:latin typeface="Arial" panose="020B0604020202020204" pitchFamily="34" charset="0"/>
                <a:cs typeface="Arial" panose="020B0604020202020204" pitchFamily="34" charset="0"/>
              </a:rPr>
              <a:t>strecke deine Hand nicht aus! Und der Satan ging vom Angesicht des HERRN fort. </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1,6-12: Eine erstaunliche Begegnung im Himmel</a:t>
            </a:r>
          </a:p>
        </p:txBody>
      </p:sp>
      <p:sp>
        <p:nvSpPr>
          <p:cNvPr id="16" name="Rechteck 15">
            <a:extLst>
              <a:ext uri="{FF2B5EF4-FFF2-40B4-BE49-F238E27FC236}">
                <a16:creationId xmlns:a16="http://schemas.microsoft.com/office/drawing/2014/main" id="{F64928E6-EAA8-4E3E-B542-4B544470F16C}"/>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16E57BCE-AAE3-40DB-B7BC-28A7DF752DA3}"/>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Tree>
    <p:extLst>
      <p:ext uri="{BB962C8B-B14F-4D97-AF65-F5344CB8AC3E}">
        <p14:creationId xmlns:p14="http://schemas.microsoft.com/office/powerpoint/2010/main" val="35912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478675"/>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1,13-15: </a:t>
            </a:r>
            <a:r>
              <a:rPr lang="de-DE" sz="2000" dirty="0">
                <a:latin typeface="Arial" panose="020B0604020202020204" pitchFamily="34" charset="0"/>
                <a:cs typeface="Arial" panose="020B0604020202020204" pitchFamily="34" charset="0"/>
              </a:rPr>
              <a:t>Und es geschah eines Tages, </a:t>
            </a:r>
            <a:r>
              <a:rPr lang="de-DE" sz="2000" dirty="0">
                <a:ln w="3175">
                  <a:noFill/>
                </a:ln>
                <a:latin typeface="Arial" panose="020B0604020202020204" pitchFamily="34" charset="0"/>
                <a:cs typeface="Arial" panose="020B0604020202020204" pitchFamily="34" charset="0"/>
              </a:rPr>
              <a:t>als seine Söhne und seine Töchter im Haus ihres erstgeborenen Bruders aßen und Wein tranken</a:t>
            </a:r>
            <a:r>
              <a:rPr lang="de-DE" sz="2000" dirty="0">
                <a:latin typeface="Arial" panose="020B0604020202020204" pitchFamily="34" charset="0"/>
                <a:cs typeface="Arial" panose="020B0604020202020204" pitchFamily="34" charset="0"/>
              </a:rPr>
              <a:t>, </a:t>
            </a:r>
            <a:r>
              <a:rPr lang="de-DE" sz="2000" baseline="30000" dirty="0">
                <a:latin typeface="Arial" panose="020B0604020202020204" pitchFamily="34" charset="0"/>
                <a:cs typeface="Arial" panose="020B0604020202020204" pitchFamily="34" charset="0"/>
              </a:rPr>
              <a:t>14</a:t>
            </a:r>
            <a:r>
              <a:rPr lang="de-DE" sz="2000" dirty="0">
                <a:latin typeface="Arial" panose="020B0604020202020204" pitchFamily="34" charset="0"/>
                <a:cs typeface="Arial" panose="020B0604020202020204" pitchFamily="34" charset="0"/>
              </a:rPr>
              <a:t> da kam ein Bote zu Hiob und sagte: Die Rinder waren gerade beim Pflügen, und die Eselinnen weideten neben ihnen,  </a:t>
            </a:r>
            <a:r>
              <a:rPr lang="de-DE" sz="2000" baseline="30000" dirty="0">
                <a:latin typeface="Arial" panose="020B0604020202020204" pitchFamily="34" charset="0"/>
                <a:cs typeface="Arial" panose="020B0604020202020204" pitchFamily="34" charset="0"/>
              </a:rPr>
              <a:t>15</a:t>
            </a:r>
            <a:r>
              <a:rPr lang="de-DE" sz="2000" dirty="0">
                <a:latin typeface="Arial" panose="020B0604020202020204" pitchFamily="34" charset="0"/>
                <a:cs typeface="Arial" panose="020B0604020202020204" pitchFamily="34" charset="0"/>
              </a:rPr>
              <a:t>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da fielen Sabäer ein </a:t>
            </a:r>
            <a:r>
              <a:rPr lang="de-DE" sz="2000" dirty="0">
                <a:latin typeface="Arial" panose="020B0604020202020204" pitchFamily="34" charset="0"/>
                <a:cs typeface="Arial" panose="020B0604020202020204" pitchFamily="34" charset="0"/>
              </a:rPr>
              <a:t>und nahmen sie weg und die Knechte erschlugen sie mit der Schärfe des Schwertes. Ich aber bin entkommen, nur ich allein, um es dir zu berichten.</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69662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924677"/>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1,16: </a:t>
            </a:r>
            <a:r>
              <a:rPr lang="de-DE" sz="2000" dirty="0">
                <a:latin typeface="Arial" panose="020B0604020202020204" pitchFamily="34" charset="0"/>
                <a:cs typeface="Arial" panose="020B0604020202020204" pitchFamily="34" charset="0"/>
              </a:rPr>
              <a:t>Noch redete der, da kam ein anderer und sagte: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Feuer Gottes fiel vom Himmel,</a:t>
            </a:r>
            <a:r>
              <a:rPr lang="de-DE" sz="2000" dirty="0">
                <a:latin typeface="Arial" panose="020B0604020202020204" pitchFamily="34" charset="0"/>
                <a:cs typeface="Arial" panose="020B0604020202020204" pitchFamily="34" charset="0"/>
              </a:rPr>
              <a:t> brannte unter den Schafen und den Knechten und verzehrte sie. Ich aber bin entkommen, nur ich allein, um es dir zu berichten. </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428831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0329"/>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1,17: </a:t>
            </a:r>
            <a:r>
              <a:rPr lang="de-DE" sz="2000" dirty="0">
                <a:latin typeface="Arial" panose="020B0604020202020204" pitchFamily="34" charset="0"/>
                <a:cs typeface="Arial" panose="020B0604020202020204" pitchFamily="34" charset="0"/>
              </a:rPr>
              <a:t>Noch redete der, da kam ein anderer und sagte: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Die Chaldäer hatten drei Abteilungen aufgestellt </a:t>
            </a:r>
            <a:r>
              <a:rPr lang="de-DE" sz="2000" dirty="0">
                <a:latin typeface="Arial" panose="020B0604020202020204" pitchFamily="34" charset="0"/>
                <a:cs typeface="Arial" panose="020B0604020202020204" pitchFamily="34" charset="0"/>
              </a:rPr>
              <a:t>und sind über die Kamele hergefallen und haben sie weggenommen, und die Knechte haben sie mit der Schärfe des Schwertes erschlagen. Ich aber bin entkommen, nur ich allein, um es dir zu berichten. </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64195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5C4B651-A0B5-4A8D-9A4E-F137475C9A43}"/>
              </a:ext>
            </a:extLst>
          </p:cNvPr>
          <p:cNvSpPr txBox="1"/>
          <p:nvPr/>
        </p:nvSpPr>
        <p:spPr>
          <a:xfrm>
            <a:off x="0" y="1352811"/>
            <a:ext cx="12192000" cy="2215991"/>
          </a:xfrm>
          <a:prstGeom prst="rect">
            <a:avLst/>
          </a:prstGeom>
          <a:noFill/>
        </p:spPr>
        <p:txBody>
          <a:bodyPr wrap="square" rtlCol="0">
            <a:spAutoFit/>
          </a:bodyPr>
          <a:lstStyle/>
          <a:p>
            <a:pPr algn="ctr"/>
            <a:r>
              <a:rPr lang="de-DE" sz="13800" cap="small" dirty="0">
                <a:ln w="19050">
                  <a:noFill/>
                </a:ln>
                <a:solidFill>
                  <a:schemeClr val="bg1"/>
                </a:solidFill>
                <a:cs typeface="Arial" panose="020B0604020202020204" pitchFamily="34" charset="0"/>
              </a:rPr>
              <a:t>[</a:t>
            </a:r>
            <a:r>
              <a:rPr lang="de-DE" sz="13800" cap="small" dirty="0" err="1">
                <a:ln w="19050">
                  <a:noFill/>
                </a:ln>
                <a:solidFill>
                  <a:schemeClr val="bg1"/>
                </a:solidFill>
                <a:cs typeface="Arial" panose="020B0604020202020204" pitchFamily="34" charset="0"/>
              </a:rPr>
              <a:t>Prü</a:t>
            </a:r>
            <a:r>
              <a:rPr lang="de-DE" sz="13800" cap="small" dirty="0">
                <a:ln w="19050">
                  <a:noFill/>
                </a:ln>
                <a:solidFill>
                  <a:schemeClr val="bg1"/>
                </a:solidFill>
                <a:cs typeface="Arial" panose="020B0604020202020204" pitchFamily="34" charset="0"/>
              </a:rPr>
              <a:t>|</a:t>
            </a:r>
            <a:r>
              <a:rPr lang="de-DE" sz="13800" cap="small" dirty="0" err="1">
                <a:ln w="19050">
                  <a:noFill/>
                </a:ln>
                <a:solidFill>
                  <a:schemeClr val="bg1"/>
                </a:solidFill>
                <a:cs typeface="Arial" panose="020B0604020202020204" pitchFamily="34" charset="0"/>
              </a:rPr>
              <a:t>fung</a:t>
            </a:r>
            <a:r>
              <a:rPr lang="de-DE" sz="13800" cap="small" dirty="0">
                <a:ln w="19050">
                  <a:noFill/>
                </a:ln>
                <a:solidFill>
                  <a:schemeClr val="bg1"/>
                </a:solidFill>
                <a:cs typeface="Arial" panose="020B0604020202020204" pitchFamily="34" charset="0"/>
              </a:rPr>
              <a:t>]</a:t>
            </a:r>
            <a:endParaRPr lang="de-DE" sz="13800" dirty="0">
              <a:solidFill>
                <a:srgbClr val="FFC000"/>
              </a:solidFill>
              <a:cs typeface="Arial" panose="020B0604020202020204" pitchFamily="34" charset="0"/>
            </a:endParaRPr>
          </a:p>
        </p:txBody>
      </p:sp>
    </p:spTree>
    <p:extLst>
      <p:ext uri="{BB962C8B-B14F-4D97-AF65-F5344CB8AC3E}">
        <p14:creationId xmlns:p14="http://schemas.microsoft.com/office/powerpoint/2010/main" val="8550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1,18-19: </a:t>
            </a:r>
            <a:r>
              <a:rPr lang="de-DE" sz="2000" dirty="0">
                <a:latin typeface="Arial" panose="020B0604020202020204" pitchFamily="34" charset="0"/>
                <a:cs typeface="Arial" panose="020B0604020202020204" pitchFamily="34" charset="0"/>
              </a:rPr>
              <a:t>Während der noch redete, da kam ein anderer und sagte: Deine Söhne und deine Töchter aßen und tranken Wein im Haus ihres erstgeborenen Bruders.  </a:t>
            </a:r>
            <a:r>
              <a:rPr lang="de-DE" sz="2000" baseline="30000" dirty="0">
                <a:latin typeface="Arial" panose="020B0604020202020204" pitchFamily="34" charset="0"/>
                <a:cs typeface="Arial" panose="020B0604020202020204" pitchFamily="34" charset="0"/>
              </a:rPr>
              <a:t>19</a:t>
            </a:r>
            <a:r>
              <a:rPr lang="de-DE" sz="2000" dirty="0">
                <a:latin typeface="Arial" panose="020B0604020202020204" pitchFamily="34" charset="0"/>
                <a:cs typeface="Arial" panose="020B0604020202020204" pitchFamily="34" charset="0"/>
              </a:rPr>
              <a:t>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Und siehe, ein starker Wind kam von jenseits der Wüste her </a:t>
            </a:r>
            <a:r>
              <a:rPr lang="de-DE" sz="2000" dirty="0">
                <a:latin typeface="Arial" panose="020B0604020202020204" pitchFamily="34" charset="0"/>
                <a:cs typeface="Arial" panose="020B0604020202020204" pitchFamily="34" charset="0"/>
              </a:rPr>
              <a:t>und stieß an die vier Ecken des Hauses. Da fiel es auf die jungen Leute, und sie starben. Ich aber bin entkommen, nur ich allein, um es dir zu berichten.</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274136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pic>
        <p:nvPicPr>
          <p:cNvPr id="11" name="Picture 2" descr="C:\Daten\Stephanus Schäl - Theologie\Bibelschule\Fächer\Hiob, Prediger, Hohelied\Hiob\CitaviFiles\Geografie 'Hiob'.jpg">
            <a:extLst>
              <a:ext uri="{FF2B5EF4-FFF2-40B4-BE49-F238E27FC236}">
                <a16:creationId xmlns:a16="http://schemas.microsoft.com/office/drawing/2014/main" id="{9D1F2718-F173-44FD-9CF5-55B2A98F5435}"/>
              </a:ext>
            </a:extLst>
          </p:cNvPr>
          <p:cNvPicPr>
            <a:picLocks noChangeAspect="1" noChangeArrowheads="1"/>
          </p:cNvPicPr>
          <p:nvPr/>
        </p:nvPicPr>
        <p:blipFill>
          <a:blip r:embed="rId3" cstate="print">
            <a:grayscl/>
          </a:blip>
          <a:srcRect/>
          <a:stretch>
            <a:fillRect/>
          </a:stretch>
        </p:blipFill>
        <p:spPr bwMode="auto">
          <a:xfrm>
            <a:off x="1040524" y="1762125"/>
            <a:ext cx="7424928" cy="4837176"/>
          </a:xfrm>
          <a:prstGeom prst="rect">
            <a:avLst/>
          </a:prstGeom>
          <a:noFill/>
        </p:spPr>
      </p:pic>
      <p:sp>
        <p:nvSpPr>
          <p:cNvPr id="12" name="Ellipse 11">
            <a:extLst>
              <a:ext uri="{FF2B5EF4-FFF2-40B4-BE49-F238E27FC236}">
                <a16:creationId xmlns:a16="http://schemas.microsoft.com/office/drawing/2014/main" id="{44524B7A-071B-40BE-BFDD-852C7E7BE450}"/>
              </a:ext>
            </a:extLst>
          </p:cNvPr>
          <p:cNvSpPr/>
          <p:nvPr/>
        </p:nvSpPr>
        <p:spPr>
          <a:xfrm>
            <a:off x="3891342" y="4655498"/>
            <a:ext cx="1869758" cy="1325415"/>
          </a:xfrm>
          <a:prstGeom prst="ellipse">
            <a:avLst/>
          </a:prstGeom>
          <a:solidFill>
            <a:srgbClr val="C00000">
              <a:alpha val="6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oben 18">
            <a:extLst>
              <a:ext uri="{FF2B5EF4-FFF2-40B4-BE49-F238E27FC236}">
                <a16:creationId xmlns:a16="http://schemas.microsoft.com/office/drawing/2014/main" id="{0D8A3390-4077-4C9D-958B-C8DF8A1FA3A1}"/>
              </a:ext>
            </a:extLst>
          </p:cNvPr>
          <p:cNvSpPr/>
          <p:nvPr/>
        </p:nvSpPr>
        <p:spPr>
          <a:xfrm rot="21226550">
            <a:off x="4724436" y="5405626"/>
            <a:ext cx="418104" cy="705557"/>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nach oben 20">
            <a:extLst>
              <a:ext uri="{FF2B5EF4-FFF2-40B4-BE49-F238E27FC236}">
                <a16:creationId xmlns:a16="http://schemas.microsoft.com/office/drawing/2014/main" id="{F5AFCBAE-7FAA-4446-A098-E785BEAC1902}"/>
              </a:ext>
            </a:extLst>
          </p:cNvPr>
          <p:cNvSpPr/>
          <p:nvPr/>
        </p:nvSpPr>
        <p:spPr>
          <a:xfrm rot="14247400">
            <a:off x="5462583" y="3871241"/>
            <a:ext cx="410318" cy="1626286"/>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nach oben 22">
            <a:extLst>
              <a:ext uri="{FF2B5EF4-FFF2-40B4-BE49-F238E27FC236}">
                <a16:creationId xmlns:a16="http://schemas.microsoft.com/office/drawing/2014/main" id="{A345FF3C-4964-4310-8C7E-C2D205F683DB}"/>
              </a:ext>
            </a:extLst>
          </p:cNvPr>
          <p:cNvSpPr/>
          <p:nvPr/>
        </p:nvSpPr>
        <p:spPr>
          <a:xfrm rot="17580766">
            <a:off x="5358716" y="5050220"/>
            <a:ext cx="451037" cy="941330"/>
          </a:xfrm>
          <a:prstGeom prst="up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5A949569-EFD4-4E93-91A3-E75AC9ACB657}"/>
              </a:ext>
            </a:extLst>
          </p:cNvPr>
          <p:cNvSpPr txBox="1"/>
          <p:nvPr/>
        </p:nvSpPr>
        <p:spPr>
          <a:xfrm rot="19721889">
            <a:off x="5311468" y="4439030"/>
            <a:ext cx="1008112" cy="307777"/>
          </a:xfrm>
          <a:prstGeom prst="rect">
            <a:avLst/>
          </a:prstGeom>
          <a:noFill/>
        </p:spPr>
        <p:txBody>
          <a:bodyPr wrap="square" rtlCol="0">
            <a:spAutoFit/>
          </a:bodyPr>
          <a:lstStyle/>
          <a:p>
            <a:r>
              <a:rPr lang="de-DE" sz="1400" b="1" dirty="0">
                <a:solidFill>
                  <a:schemeClr val="bg1"/>
                </a:solidFill>
              </a:rPr>
              <a:t>Chaldäer</a:t>
            </a:r>
          </a:p>
        </p:txBody>
      </p:sp>
      <p:sp>
        <p:nvSpPr>
          <p:cNvPr id="17" name="Textfeld 16">
            <a:extLst>
              <a:ext uri="{FF2B5EF4-FFF2-40B4-BE49-F238E27FC236}">
                <a16:creationId xmlns:a16="http://schemas.microsoft.com/office/drawing/2014/main" id="{A45EF797-05C1-4A21-ACDF-EFF307251D51}"/>
              </a:ext>
            </a:extLst>
          </p:cNvPr>
          <p:cNvSpPr txBox="1"/>
          <p:nvPr/>
        </p:nvSpPr>
        <p:spPr>
          <a:xfrm rot="4965400">
            <a:off x="4466926" y="5817661"/>
            <a:ext cx="1008112" cy="307777"/>
          </a:xfrm>
          <a:prstGeom prst="rect">
            <a:avLst/>
          </a:prstGeom>
          <a:noFill/>
        </p:spPr>
        <p:txBody>
          <a:bodyPr wrap="square" rtlCol="0">
            <a:spAutoFit/>
          </a:bodyPr>
          <a:lstStyle/>
          <a:p>
            <a:r>
              <a:rPr lang="de-DE" sz="1400" b="1" dirty="0"/>
              <a:t>Sabäer</a:t>
            </a:r>
          </a:p>
        </p:txBody>
      </p:sp>
      <p:sp>
        <p:nvSpPr>
          <p:cNvPr id="18" name="Textfeld 17">
            <a:extLst>
              <a:ext uri="{FF2B5EF4-FFF2-40B4-BE49-F238E27FC236}">
                <a16:creationId xmlns:a16="http://schemas.microsoft.com/office/drawing/2014/main" id="{FF72EB08-E4E4-494C-B39D-28C32D629F00}"/>
              </a:ext>
            </a:extLst>
          </p:cNvPr>
          <p:cNvSpPr txBox="1"/>
          <p:nvPr/>
        </p:nvSpPr>
        <p:spPr>
          <a:xfrm rot="1357741">
            <a:off x="5367142" y="5488238"/>
            <a:ext cx="1008112" cy="307777"/>
          </a:xfrm>
          <a:prstGeom prst="rect">
            <a:avLst/>
          </a:prstGeom>
          <a:noFill/>
        </p:spPr>
        <p:txBody>
          <a:bodyPr wrap="square" rtlCol="0">
            <a:spAutoFit/>
          </a:bodyPr>
          <a:lstStyle/>
          <a:p>
            <a:r>
              <a:rPr lang="de-DE" sz="1400" b="1" dirty="0"/>
              <a:t>Wind</a:t>
            </a:r>
          </a:p>
        </p:txBody>
      </p:sp>
      <p:sp>
        <p:nvSpPr>
          <p:cNvPr id="19" name="Pfeil nach oben 27">
            <a:extLst>
              <a:ext uri="{FF2B5EF4-FFF2-40B4-BE49-F238E27FC236}">
                <a16:creationId xmlns:a16="http://schemas.microsoft.com/office/drawing/2014/main" id="{68E851F3-9DB6-4FA1-91C2-F9EB253CE952}"/>
              </a:ext>
            </a:extLst>
          </p:cNvPr>
          <p:cNvSpPr/>
          <p:nvPr/>
        </p:nvSpPr>
        <p:spPr>
          <a:xfrm rot="8179168">
            <a:off x="3846377" y="3908299"/>
            <a:ext cx="426116" cy="1508707"/>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EF24FEA5-34D2-4CCA-94C0-4EC8D801FBD3}"/>
              </a:ext>
            </a:extLst>
          </p:cNvPr>
          <p:cNvSpPr txBox="1"/>
          <p:nvPr/>
        </p:nvSpPr>
        <p:spPr>
          <a:xfrm rot="2800512">
            <a:off x="3444842" y="4457772"/>
            <a:ext cx="1194636" cy="307777"/>
          </a:xfrm>
          <a:prstGeom prst="rect">
            <a:avLst/>
          </a:prstGeom>
          <a:noFill/>
        </p:spPr>
        <p:txBody>
          <a:bodyPr wrap="square" rtlCol="0">
            <a:spAutoFit/>
          </a:bodyPr>
          <a:lstStyle/>
          <a:p>
            <a:r>
              <a:rPr lang="de-DE" sz="1400" b="1" dirty="0"/>
              <a:t>Feuer Gottes</a:t>
            </a:r>
          </a:p>
        </p:txBody>
      </p:sp>
    </p:spTree>
    <p:extLst>
      <p:ext uri="{BB962C8B-B14F-4D97-AF65-F5344CB8AC3E}">
        <p14:creationId xmlns:p14="http://schemas.microsoft.com/office/powerpoint/2010/main" val="34471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369332"/>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1,20-22: </a:t>
            </a:r>
            <a:r>
              <a:rPr lang="de-DE" sz="2000" dirty="0">
                <a:latin typeface="Arial" panose="020B0604020202020204" pitchFamily="34" charset="0"/>
                <a:cs typeface="Arial" panose="020B0604020202020204" pitchFamily="34" charset="0"/>
              </a:rPr>
              <a:t>Da stand Hiob auf 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zerriss sein Obergewand und schor sein Haupt</a:t>
            </a:r>
            <a:r>
              <a:rPr lang="de-DE" sz="2000" dirty="0">
                <a:latin typeface="Arial" panose="020B0604020202020204" pitchFamily="34" charset="0"/>
                <a:cs typeface="Arial" panose="020B0604020202020204" pitchFamily="34" charset="0"/>
              </a:rPr>
              <a:t>; </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14212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0329"/>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1,20-22: </a:t>
            </a:r>
            <a:r>
              <a:rPr lang="de-DE" sz="2000" dirty="0">
                <a:latin typeface="Arial" panose="020B0604020202020204" pitchFamily="34" charset="0"/>
                <a:cs typeface="Arial" panose="020B0604020202020204" pitchFamily="34" charset="0"/>
              </a:rPr>
              <a:t>Da stand Hiob auf und </a:t>
            </a:r>
            <a:r>
              <a:rPr lang="de-DE" sz="2000" dirty="0">
                <a:ln w="3175">
                  <a:noFill/>
                </a:ln>
                <a:latin typeface="Arial" panose="020B0604020202020204" pitchFamily="34" charset="0"/>
                <a:cs typeface="Arial" panose="020B0604020202020204" pitchFamily="34" charset="0"/>
              </a:rPr>
              <a:t>zerriss sein Obergewand und schor sein Haupt</a:t>
            </a:r>
            <a:r>
              <a:rPr lang="de-DE" sz="2000" dirty="0">
                <a:latin typeface="Arial" panose="020B0604020202020204" pitchFamily="34" charset="0"/>
                <a:cs typeface="Arial" panose="020B0604020202020204" pitchFamily="34" charset="0"/>
              </a:rPr>
              <a:t>; und er fiel auf die Erde und betete an.  </a:t>
            </a:r>
            <a:r>
              <a:rPr lang="de-DE" sz="2000" baseline="30000" dirty="0">
                <a:latin typeface="Arial" panose="020B0604020202020204" pitchFamily="34" charset="0"/>
                <a:cs typeface="Arial" panose="020B0604020202020204" pitchFamily="34" charset="0"/>
              </a:rPr>
              <a:t>21</a:t>
            </a:r>
            <a:r>
              <a:rPr lang="de-DE" sz="2000" dirty="0">
                <a:latin typeface="Arial" panose="020B0604020202020204" pitchFamily="34" charset="0"/>
                <a:cs typeface="Arial" panose="020B0604020202020204" pitchFamily="34" charset="0"/>
              </a:rPr>
              <a:t> Und er sagte: Nackt bin ich aus meiner Mutter Leib gekommen, und nackt kehre ich dahin zurück.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Der HERR hat gegeben, und der HERR hat genommen, der Name des HERRN sei gepriesen!</a:t>
            </a:r>
            <a:r>
              <a:rPr lang="de-DE" sz="2000" dirty="0">
                <a:latin typeface="Arial" panose="020B0604020202020204" pitchFamily="34" charset="0"/>
                <a:cs typeface="Arial" panose="020B0604020202020204" pitchFamily="34" charset="0"/>
              </a:rPr>
              <a:t> </a:t>
            </a:r>
            <a:r>
              <a:rPr lang="de-DE" sz="2000" cap="small" baseline="30000" dirty="0">
                <a:latin typeface="Arial" panose="020B0604020202020204" pitchFamily="34" charset="0"/>
                <a:cs typeface="Arial" panose="020B0604020202020204" pitchFamily="34" charset="0"/>
              </a:rPr>
              <a:t>22</a:t>
            </a:r>
            <a:r>
              <a:rPr lang="de-DE" sz="2000" dirty="0">
                <a:latin typeface="Arial" panose="020B0604020202020204" pitchFamily="34" charset="0"/>
                <a:cs typeface="Arial" panose="020B0604020202020204" pitchFamily="34" charset="0"/>
              </a:rPr>
              <a:t> Bei alldem </a:t>
            </a:r>
            <a:r>
              <a:rPr lang="de-DE" sz="2000" dirty="0">
                <a:ln w="3175">
                  <a:noFill/>
                </a:ln>
                <a:latin typeface="Arial" panose="020B0604020202020204" pitchFamily="34" charset="0"/>
                <a:cs typeface="Arial" panose="020B0604020202020204" pitchFamily="34" charset="0"/>
              </a:rPr>
              <a:t>sündigte Hiob nicht </a:t>
            </a:r>
            <a:r>
              <a:rPr lang="de-DE" sz="2000" dirty="0">
                <a:latin typeface="Arial" panose="020B0604020202020204" pitchFamily="34" charset="0"/>
                <a:cs typeface="Arial" panose="020B0604020202020204" pitchFamily="34" charset="0"/>
              </a:rPr>
              <a:t>und </a:t>
            </a:r>
            <a:r>
              <a:rPr lang="de-DE" sz="2000" dirty="0">
                <a:ln w="3175">
                  <a:noFill/>
                </a:ln>
                <a:latin typeface="Arial" panose="020B0604020202020204" pitchFamily="34" charset="0"/>
                <a:cs typeface="Arial" panose="020B0604020202020204" pitchFamily="34" charset="0"/>
              </a:rPr>
              <a:t>legte Gott nichts Anstößiges zur Last</a:t>
            </a:r>
            <a:r>
              <a:rPr lang="de-DE" sz="2000" dirty="0">
                <a:latin typeface="Arial" panose="020B0604020202020204" pitchFamily="34" charset="0"/>
                <a:cs typeface="Arial" panose="020B0604020202020204" pitchFamily="34" charset="0"/>
              </a:rPr>
              <a:t>.</a:t>
            </a:r>
            <a:endParaRPr kumimoji="0" lang="de-DE" sz="2000" b="0" i="0" u="none" strike="noStrike" kern="1200" cap="none" spc="0" normalizeH="0" baseline="0" noProof="0" dirty="0">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p:txBody>
      </p:sp>
    </p:spTree>
    <p:extLst>
      <p:ext uri="{BB962C8B-B14F-4D97-AF65-F5344CB8AC3E}">
        <p14:creationId xmlns:p14="http://schemas.microsoft.com/office/powerpoint/2010/main" val="2683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2,3: </a:t>
            </a:r>
            <a:r>
              <a:rPr lang="de-DE" sz="2000" dirty="0">
                <a:latin typeface="Arial" panose="020B0604020202020204" pitchFamily="34" charset="0"/>
                <a:cs typeface="Arial" panose="020B0604020202020204" pitchFamily="34" charset="0"/>
              </a:rPr>
              <a:t>Und der HERR sprach zum Satan: Hast du acht gehabt auf meinen Knecht Hiob? Denn es gibt keinen wie ihn auf Erden, - ein Mann, so rechtschaffen und redlich, der Gott fürchtet und das Böse meidet</a:t>
            </a:r>
            <a:r>
              <a:rPr lang="de-DE" sz="2000" dirty="0">
                <a:ln w="3175">
                  <a:noFill/>
                </a:ln>
                <a:latin typeface="Arial" panose="020B0604020202020204" pitchFamily="34" charset="0"/>
                <a:cs typeface="Arial" panose="020B0604020202020204" pitchFamily="34" charset="0"/>
              </a:rPr>
              <a:t>!</a:t>
            </a:r>
            <a:r>
              <a:rPr lang="de-DE" sz="2000" b="1" dirty="0">
                <a:ln w="3175">
                  <a:solidFill>
                    <a:srgbClr val="FF0000"/>
                  </a:solidFill>
                </a:ln>
                <a:solidFill>
                  <a:srgbClr val="FF0000"/>
                </a:solidFill>
                <a:latin typeface="Arial" panose="020B0604020202020204" pitchFamily="34" charset="0"/>
                <a:cs typeface="Arial" panose="020B0604020202020204" pitchFamily="34" charset="0"/>
              </a:rPr>
              <a:t>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Und noch hält er fest an seiner Rechtschaffenheit</a:t>
            </a:r>
            <a:r>
              <a:rPr lang="de-DE" sz="2000" dirty="0">
                <a:latin typeface="Arial" panose="020B0604020202020204" pitchFamily="34" charset="0"/>
                <a:cs typeface="Arial" panose="020B0604020202020204" pitchFamily="34" charset="0"/>
              </a:rPr>
              <a:t>. Und dabei hattest du mich gegen ihn aufgereizt, ihn ohne Grund zu verschlingen.</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Tree>
    <p:extLst>
      <p:ext uri="{BB962C8B-B14F-4D97-AF65-F5344CB8AC3E}">
        <p14:creationId xmlns:p14="http://schemas.microsoft.com/office/powerpoint/2010/main" val="36157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2,3: </a:t>
            </a:r>
            <a:r>
              <a:rPr lang="de-DE" sz="2000" dirty="0">
                <a:latin typeface="Arial" panose="020B0604020202020204" pitchFamily="34" charset="0"/>
                <a:cs typeface="Arial" panose="020B0604020202020204" pitchFamily="34" charset="0"/>
              </a:rPr>
              <a:t>Und der HERR sprach zum Satan: Hast du acht gehabt auf meinen Knecht Hiob? Denn es gibt keinen wie ihn auf Erden, - ein Mann, so rechtschaffen und redlich, der Gott fürchtet und das Böse meidet</a:t>
            </a:r>
            <a:r>
              <a:rPr lang="de-DE" sz="2000" dirty="0">
                <a:ln w="3175">
                  <a:noFill/>
                </a:ln>
                <a:latin typeface="Arial" panose="020B0604020202020204" pitchFamily="34" charset="0"/>
                <a:cs typeface="Arial" panose="020B0604020202020204" pitchFamily="34" charset="0"/>
              </a:rPr>
              <a:t>!</a:t>
            </a:r>
            <a:r>
              <a:rPr lang="de-DE" sz="2000" b="1" dirty="0">
                <a:ln w="3175">
                  <a:solidFill>
                    <a:srgbClr val="FF0000"/>
                  </a:solidFill>
                </a:ln>
                <a:solidFill>
                  <a:srgbClr val="FF0000"/>
                </a:solidFill>
                <a:latin typeface="Arial" panose="020B0604020202020204" pitchFamily="34" charset="0"/>
                <a:cs typeface="Arial" panose="020B0604020202020204" pitchFamily="34" charset="0"/>
              </a:rPr>
              <a:t> </a:t>
            </a:r>
            <a:r>
              <a:rPr lang="de-DE" sz="2000" dirty="0">
                <a:ln w="3175">
                  <a:noFill/>
                </a:ln>
                <a:latin typeface="Arial" panose="020B0604020202020204" pitchFamily="34" charset="0"/>
                <a:cs typeface="Arial" panose="020B0604020202020204" pitchFamily="34" charset="0"/>
              </a:rPr>
              <a:t>Und noch hält er fest an seiner Rechtschaffenheit</a:t>
            </a:r>
            <a:r>
              <a:rPr lang="de-DE" sz="2000" dirty="0">
                <a:latin typeface="Arial" panose="020B0604020202020204" pitchFamily="34" charset="0"/>
                <a:cs typeface="Arial" panose="020B0604020202020204" pitchFamily="34" charset="0"/>
              </a:rPr>
              <a:t>. 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dabei hattest du mich gegen ihn aufgereizt, ihn </a:t>
            </a:r>
            <a:r>
              <a:rPr lang="de-DE" sz="2000" dirty="0">
                <a:latin typeface="Arial" panose="020B0604020202020204" pitchFamily="34" charset="0"/>
                <a:cs typeface="Arial" panose="020B0604020202020204" pitchFamily="34" charset="0"/>
              </a:rPr>
              <a:t>ohne Grund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zu verschlingen</a:t>
            </a:r>
            <a:r>
              <a:rPr lang="de-DE" sz="2000" dirty="0">
                <a:latin typeface="Arial" panose="020B0604020202020204" pitchFamily="34" charset="0"/>
                <a:cs typeface="Arial" panose="020B0604020202020204" pitchFamily="34" charset="0"/>
              </a:rPr>
              <a:t>.</a:t>
            </a: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
        <p:nvSpPr>
          <p:cNvPr id="11" name="Textfeld 10">
            <a:extLst>
              <a:ext uri="{FF2B5EF4-FFF2-40B4-BE49-F238E27FC236}">
                <a16:creationId xmlns:a16="http://schemas.microsoft.com/office/drawing/2014/main" id="{6582AE9D-4239-49C8-9FBF-32B2FEAF8CA4}"/>
              </a:ext>
            </a:extLst>
          </p:cNvPr>
          <p:cNvSpPr txBox="1"/>
          <p:nvPr/>
        </p:nvSpPr>
        <p:spPr>
          <a:xfrm>
            <a:off x="662023" y="3342785"/>
            <a:ext cx="5440391" cy="1810752"/>
          </a:xfrm>
          <a:prstGeom prst="rect">
            <a:avLst/>
          </a:prstGeom>
          <a:noFill/>
          <a:ln>
            <a:solidFill>
              <a:schemeClr val="bg1"/>
            </a:solidFill>
          </a:ln>
        </p:spPr>
        <p:txBody>
          <a:bodyPr wrap="square" rtlCol="0">
            <a:spAutoFit/>
          </a:bodyPr>
          <a:lstStyle/>
          <a:p>
            <a:pPr marL="342900" lvl="0" indent="-342900" algn="just">
              <a:lnSpc>
                <a:spcPct val="115000"/>
              </a:lnSpc>
              <a:spcAft>
                <a:spcPts val="800"/>
              </a:spcAft>
              <a:buSzPts val="800"/>
            </a:pPr>
            <a:r>
              <a:rPr lang="de-DE" sz="2000" b="1" u="sng" dirty="0">
                <a:solidFill>
                  <a:schemeClr val="bg1"/>
                </a:solidFill>
                <a:latin typeface="Arial" pitchFamily="34" charset="0"/>
                <a:ea typeface="Calibri"/>
                <a:cs typeface="Arial" pitchFamily="34" charset="0"/>
              </a:rPr>
              <a:t>Gottes volle Verantwortung </a:t>
            </a:r>
            <a:r>
              <a:rPr lang="de-DE" sz="1600" u="sng" dirty="0">
                <a:solidFill>
                  <a:schemeClr val="bg1"/>
                </a:solidFill>
                <a:latin typeface="Arial" pitchFamily="34" charset="0"/>
                <a:ea typeface="Calibri"/>
                <a:cs typeface="Arial" pitchFamily="34" charset="0"/>
              </a:rPr>
              <a:t>für Hiobs Situation</a:t>
            </a:r>
            <a:r>
              <a:rPr lang="de-DE" sz="2000" b="1" u="sng" dirty="0">
                <a:solidFill>
                  <a:schemeClr val="bg1"/>
                </a:solidFill>
                <a:latin typeface="Arial" pitchFamily="34" charset="0"/>
                <a:ea typeface="Calibri"/>
                <a:cs typeface="Arial" pitchFamily="34" charset="0"/>
              </a:rPr>
              <a:t>:</a:t>
            </a:r>
          </a:p>
          <a:p>
            <a:pPr marL="342900" lvl="0" indent="-342900" algn="just">
              <a:spcAft>
                <a:spcPts val="400"/>
              </a:spcAft>
              <a:buSzPts val="800"/>
              <a:buFont typeface="Wingdings" pitchFamily="2" charset="2"/>
              <a:buChar char="v"/>
            </a:pPr>
            <a:r>
              <a:rPr lang="de-DE" dirty="0">
                <a:solidFill>
                  <a:schemeClr val="bg1"/>
                </a:solidFill>
                <a:latin typeface="Arial" pitchFamily="34" charset="0"/>
                <a:ea typeface="Calibri"/>
                <a:cs typeface="Arial" pitchFamily="34" charset="0"/>
              </a:rPr>
              <a:t>in allen vier Teilen des Prologs!</a:t>
            </a:r>
          </a:p>
          <a:p>
            <a:pPr marL="1257300" lvl="2" indent="-342900" algn="just">
              <a:buSzPts val="800"/>
            </a:pPr>
            <a:r>
              <a:rPr lang="de-DE" sz="1600" dirty="0">
                <a:solidFill>
                  <a:schemeClr val="bg1"/>
                </a:solidFill>
                <a:latin typeface="Arial" pitchFamily="34" charset="0"/>
                <a:ea typeface="Calibri"/>
                <a:cs typeface="Arial" pitchFamily="34" charset="0"/>
              </a:rPr>
              <a:t>aus Gottes Mund: 1,12; 2,3</a:t>
            </a:r>
          </a:p>
          <a:p>
            <a:pPr marL="1257300" lvl="2" indent="-342900" algn="just">
              <a:spcAft>
                <a:spcPts val="400"/>
              </a:spcAft>
              <a:buSzPts val="800"/>
            </a:pPr>
            <a:r>
              <a:rPr lang="de-DE" sz="1600" dirty="0">
                <a:solidFill>
                  <a:schemeClr val="bg1"/>
                </a:solidFill>
                <a:latin typeface="Arial" pitchFamily="34" charset="0"/>
                <a:ea typeface="Calibri"/>
                <a:cs typeface="Arial" pitchFamily="34" charset="0"/>
              </a:rPr>
              <a:t>aus Hiobs Mund: 1,21; 2,10</a:t>
            </a:r>
          </a:p>
          <a:p>
            <a:pPr marL="1257300" lvl="2" indent="-342900" algn="just">
              <a:spcAft>
                <a:spcPts val="400"/>
              </a:spcAft>
              <a:buSzPts val="800"/>
            </a:pPr>
            <a:endParaRPr lang="de-DE" sz="400" dirty="0">
              <a:solidFill>
                <a:schemeClr val="bg1"/>
              </a:solidFill>
              <a:latin typeface="Arial" pitchFamily="34" charset="0"/>
              <a:ea typeface="Calibri"/>
              <a:cs typeface="Arial" pitchFamily="34" charset="0"/>
            </a:endParaRPr>
          </a:p>
          <a:p>
            <a:pPr marL="342900" lvl="0" indent="-342900" algn="just">
              <a:spcAft>
                <a:spcPts val="400"/>
              </a:spcAft>
              <a:buSzPts val="800"/>
              <a:buFont typeface="Wingdings" pitchFamily="2" charset="2"/>
              <a:buChar char="v"/>
            </a:pPr>
            <a:r>
              <a:rPr lang="de-DE" dirty="0">
                <a:solidFill>
                  <a:schemeClr val="bg1"/>
                </a:solidFill>
                <a:latin typeface="Arial" pitchFamily="34" charset="0"/>
                <a:ea typeface="Calibri"/>
                <a:cs typeface="Arial" pitchFamily="34" charset="0"/>
              </a:rPr>
              <a:t>nochmals explizit in 42,11</a:t>
            </a:r>
          </a:p>
        </p:txBody>
      </p:sp>
      <p:sp>
        <p:nvSpPr>
          <p:cNvPr id="12" name="Textfeld 11">
            <a:extLst>
              <a:ext uri="{FF2B5EF4-FFF2-40B4-BE49-F238E27FC236}">
                <a16:creationId xmlns:a16="http://schemas.microsoft.com/office/drawing/2014/main" id="{418A1B1F-384A-4391-AE5F-6758A553B51A}"/>
              </a:ext>
            </a:extLst>
          </p:cNvPr>
          <p:cNvSpPr txBox="1"/>
          <p:nvPr/>
        </p:nvSpPr>
        <p:spPr>
          <a:xfrm>
            <a:off x="6208015" y="3342785"/>
            <a:ext cx="5440391" cy="1821011"/>
          </a:xfrm>
          <a:prstGeom prst="rect">
            <a:avLst/>
          </a:prstGeom>
          <a:noFill/>
          <a:ln>
            <a:solidFill>
              <a:schemeClr val="bg1"/>
            </a:solidFill>
          </a:ln>
        </p:spPr>
        <p:txBody>
          <a:bodyPr wrap="square" rtlCol="0">
            <a:spAutoFit/>
          </a:bodyPr>
          <a:lstStyle/>
          <a:p>
            <a:pPr marL="342900" lvl="0" indent="-342900" algn="just">
              <a:lnSpc>
                <a:spcPct val="115000"/>
              </a:lnSpc>
              <a:spcAft>
                <a:spcPts val="800"/>
              </a:spcAft>
              <a:buSzPts val="800"/>
            </a:pPr>
            <a:r>
              <a:rPr lang="de-DE" sz="2000" b="1" u="sng" dirty="0">
                <a:solidFill>
                  <a:schemeClr val="bg1"/>
                </a:solidFill>
                <a:latin typeface="Arial" pitchFamily="34" charset="0"/>
                <a:ea typeface="Calibri"/>
                <a:cs typeface="Arial" pitchFamily="34" charset="0"/>
              </a:rPr>
              <a:t>Satans Verantwortung</a:t>
            </a:r>
            <a:r>
              <a:rPr lang="de-DE" sz="2000" u="sng" dirty="0">
                <a:solidFill>
                  <a:schemeClr val="bg1"/>
                </a:solidFill>
                <a:latin typeface="Arial" pitchFamily="34" charset="0"/>
                <a:ea typeface="Calibri"/>
                <a:cs typeface="Arial" pitchFamily="34" charset="0"/>
              </a:rPr>
              <a:t> </a:t>
            </a:r>
            <a:r>
              <a:rPr lang="de-DE" sz="1600" u="sng" dirty="0">
                <a:solidFill>
                  <a:schemeClr val="bg1"/>
                </a:solidFill>
                <a:latin typeface="Arial" pitchFamily="34" charset="0"/>
                <a:ea typeface="Calibri"/>
                <a:cs typeface="Arial" pitchFamily="34" charset="0"/>
              </a:rPr>
              <a:t>für Hiobs Situation</a:t>
            </a:r>
            <a:r>
              <a:rPr lang="de-DE" sz="2000" b="1" u="sng" dirty="0">
                <a:solidFill>
                  <a:schemeClr val="bg1"/>
                </a:solidFill>
                <a:latin typeface="Arial" pitchFamily="34" charset="0"/>
                <a:ea typeface="Calibri"/>
                <a:cs typeface="Arial" pitchFamily="34" charset="0"/>
              </a:rPr>
              <a:t>:</a:t>
            </a:r>
          </a:p>
          <a:p>
            <a:pPr marL="342900" lvl="0" indent="-342900">
              <a:spcAft>
                <a:spcPts val="400"/>
              </a:spcAft>
              <a:buSzPts val="800"/>
              <a:buFont typeface="Wingdings" pitchFamily="2" charset="2"/>
              <a:buChar char="v"/>
            </a:pPr>
            <a:r>
              <a:rPr lang="de-DE" dirty="0">
                <a:solidFill>
                  <a:schemeClr val="bg1"/>
                </a:solidFill>
                <a:latin typeface="Arial" pitchFamily="34" charset="0"/>
                <a:ea typeface="Calibri"/>
                <a:cs typeface="Arial" pitchFamily="34" charset="0"/>
              </a:rPr>
              <a:t>1,11 (vgl. 2,5): </a:t>
            </a:r>
            <a:r>
              <a:rPr lang="de-DE" sz="1600" i="1" dirty="0">
                <a:solidFill>
                  <a:schemeClr val="bg1"/>
                </a:solidFill>
                <a:latin typeface="Arial" pitchFamily="34" charset="0"/>
                <a:ea typeface="Calibri"/>
                <a:cs typeface="Arial" pitchFamily="34" charset="0"/>
              </a:rPr>
              <a:t>„…strecke deine Hand aus und taste alles an…“ </a:t>
            </a:r>
            <a:endParaRPr lang="de-DE" dirty="0">
              <a:solidFill>
                <a:schemeClr val="bg1"/>
              </a:solidFill>
              <a:latin typeface="Arial" pitchFamily="34" charset="0"/>
              <a:ea typeface="Calibri"/>
              <a:cs typeface="Arial" pitchFamily="34" charset="0"/>
            </a:endParaRPr>
          </a:p>
          <a:p>
            <a:pPr marL="342900" lvl="0" indent="-342900">
              <a:spcAft>
                <a:spcPts val="400"/>
              </a:spcAft>
              <a:buSzPts val="800"/>
              <a:buFont typeface="Wingdings" pitchFamily="2" charset="2"/>
              <a:buChar char="v"/>
            </a:pPr>
            <a:r>
              <a:rPr lang="de-DE" dirty="0">
                <a:solidFill>
                  <a:schemeClr val="bg1"/>
                </a:solidFill>
                <a:latin typeface="Arial" pitchFamily="34" charset="0"/>
                <a:ea typeface="Calibri"/>
                <a:cs typeface="Arial" pitchFamily="34" charset="0"/>
              </a:rPr>
              <a:t>2,7: </a:t>
            </a:r>
            <a:r>
              <a:rPr lang="de-DE" sz="1600" i="1" dirty="0">
                <a:solidFill>
                  <a:schemeClr val="bg1"/>
                </a:solidFill>
                <a:latin typeface="Arial" pitchFamily="34" charset="0"/>
                <a:ea typeface="Calibri"/>
                <a:cs typeface="Arial" pitchFamily="34" charset="0"/>
              </a:rPr>
              <a:t>„…und der Satan…schlug Hiob mit bösen Geschwüren…“</a:t>
            </a:r>
          </a:p>
          <a:p>
            <a:pPr marL="342900" lvl="0" indent="-342900" algn="just">
              <a:spcAft>
                <a:spcPts val="400"/>
              </a:spcAft>
              <a:buSzPts val="800"/>
              <a:buFont typeface="Wingdings" pitchFamily="2" charset="2"/>
              <a:buChar char="v"/>
            </a:pPr>
            <a:endParaRPr lang="de-DE" sz="600" dirty="0">
              <a:solidFill>
                <a:schemeClr val="bg1"/>
              </a:solidFill>
              <a:latin typeface="Arial" pitchFamily="34" charset="0"/>
              <a:ea typeface="Calibri"/>
              <a:cs typeface="Arial" pitchFamily="34" charset="0"/>
            </a:endParaRPr>
          </a:p>
        </p:txBody>
      </p:sp>
    </p:spTree>
    <p:extLst>
      <p:ext uri="{BB962C8B-B14F-4D97-AF65-F5344CB8AC3E}">
        <p14:creationId xmlns:p14="http://schemas.microsoft.com/office/powerpoint/2010/main" val="36294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201676"/>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2,3: </a:t>
            </a:r>
            <a:r>
              <a:rPr lang="de-DE" sz="2000" dirty="0">
                <a:latin typeface="Arial" panose="020B0604020202020204" pitchFamily="34" charset="0"/>
                <a:cs typeface="Arial" panose="020B0604020202020204" pitchFamily="34" charset="0"/>
              </a:rPr>
              <a:t>Und der HERR sprach zum Satan: Hast du acht gehabt auf meinen Knecht Hiob? Denn es gibt keinen wie ihn auf Erden, - ein Mann, so rechtschaffen und redlich, der Gott fürchtet und das Böse meidet</a:t>
            </a:r>
            <a:r>
              <a:rPr lang="de-DE" sz="2000" dirty="0">
                <a:ln w="3175">
                  <a:noFill/>
                </a:ln>
                <a:latin typeface="Arial" panose="020B0604020202020204" pitchFamily="34" charset="0"/>
                <a:cs typeface="Arial" panose="020B0604020202020204" pitchFamily="34" charset="0"/>
              </a:rPr>
              <a:t>!</a:t>
            </a:r>
            <a:r>
              <a:rPr lang="de-DE" sz="2000" b="1" dirty="0">
                <a:ln w="3175">
                  <a:noFill/>
                </a:ln>
                <a:latin typeface="Arial" panose="020B0604020202020204" pitchFamily="34" charset="0"/>
                <a:cs typeface="Arial" panose="020B0604020202020204" pitchFamily="34" charset="0"/>
              </a:rPr>
              <a:t> </a:t>
            </a:r>
            <a:r>
              <a:rPr lang="de-DE" sz="2000" dirty="0">
                <a:ln w="3175">
                  <a:noFill/>
                </a:ln>
                <a:latin typeface="Arial" panose="020B0604020202020204" pitchFamily="34" charset="0"/>
                <a:cs typeface="Arial" panose="020B0604020202020204" pitchFamily="34" charset="0"/>
              </a:rPr>
              <a:t>Und noch hält er fest an seiner Rechtschaffenheit</a:t>
            </a:r>
            <a:r>
              <a:rPr lang="de-DE" sz="2000" dirty="0">
                <a:latin typeface="Arial" panose="020B0604020202020204" pitchFamily="34" charset="0"/>
                <a:cs typeface="Arial" panose="020B0604020202020204" pitchFamily="34" charset="0"/>
              </a:rPr>
              <a:t>. Und </a:t>
            </a:r>
            <a:r>
              <a:rPr lang="de-DE" sz="2000" dirty="0">
                <a:ln w="3175">
                  <a:noFill/>
                </a:ln>
                <a:latin typeface="Arial" panose="020B0604020202020204" pitchFamily="34" charset="0"/>
                <a:cs typeface="Arial" panose="020B0604020202020204" pitchFamily="34" charset="0"/>
              </a:rPr>
              <a:t>dabei hattest du mich gegen ihn aufgereizt, ihn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ohne Grund </a:t>
            </a:r>
            <a:r>
              <a:rPr lang="de-DE" sz="2000" dirty="0">
                <a:ln w="3175">
                  <a:noFill/>
                </a:ln>
                <a:latin typeface="Arial" panose="020B0604020202020204" pitchFamily="34" charset="0"/>
                <a:cs typeface="Arial" panose="020B0604020202020204" pitchFamily="34" charset="0"/>
              </a:rPr>
              <a:t>zu verschlingen</a:t>
            </a:r>
            <a:r>
              <a:rPr lang="de-DE" sz="2000" dirty="0">
                <a:latin typeface="Arial" panose="020B0604020202020204" pitchFamily="34" charset="0"/>
                <a:cs typeface="Arial" panose="020B0604020202020204" pitchFamily="34" charset="0"/>
              </a:rPr>
              <a:t>.</a:t>
            </a:r>
            <a:endParaRPr kumimoji="0" lang="de-DE" sz="2000" b="0" i="0" u="none" strike="noStrike" kern="1200" cap="none" spc="0" normalizeH="0" baseline="0" noProof="0" dirty="0">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Tree>
    <p:extLst>
      <p:ext uri="{BB962C8B-B14F-4D97-AF65-F5344CB8AC3E}">
        <p14:creationId xmlns:p14="http://schemas.microsoft.com/office/powerpoint/2010/main" val="316628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1755673"/>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2,4-8: </a:t>
            </a:r>
            <a:r>
              <a:rPr lang="de-DE" sz="2000" dirty="0">
                <a:latin typeface="Arial" panose="020B0604020202020204" pitchFamily="34" charset="0"/>
                <a:cs typeface="Arial" panose="020B0604020202020204" pitchFamily="34" charset="0"/>
              </a:rPr>
              <a:t>Da antwortete der Satan dem HERRN und sagte: </a:t>
            </a:r>
            <a:r>
              <a:rPr lang="de-DE" sz="2000" dirty="0">
                <a:ln w="3175">
                  <a:noFill/>
                </a:ln>
                <a:latin typeface="Arial" panose="020B0604020202020204" pitchFamily="34" charset="0"/>
                <a:cs typeface="Arial" panose="020B0604020202020204" pitchFamily="34" charset="0"/>
              </a:rPr>
              <a:t>Haut für Haut! Alles, was der Mensch hat, gibt er für sein Leben. </a:t>
            </a:r>
            <a:r>
              <a:rPr lang="de-DE" sz="2000" baseline="30000" dirty="0">
                <a:ln w="3175">
                  <a:noFill/>
                </a:ln>
                <a:latin typeface="Arial" panose="020B0604020202020204" pitchFamily="34" charset="0"/>
                <a:cs typeface="Arial" panose="020B0604020202020204" pitchFamily="34" charset="0"/>
              </a:rPr>
              <a:t>5</a:t>
            </a:r>
            <a:r>
              <a:rPr lang="de-DE" sz="2000" dirty="0">
                <a:ln w="3175">
                  <a:noFill/>
                </a:ln>
                <a:latin typeface="Arial" panose="020B0604020202020204" pitchFamily="34" charset="0"/>
                <a:cs typeface="Arial" panose="020B0604020202020204" pitchFamily="34" charset="0"/>
              </a:rPr>
              <a:t> Strecke jedoch nur einmal deine Hand aus </a:t>
            </a:r>
            <a:r>
              <a:rPr lang="de-DE" sz="2000" dirty="0">
                <a:latin typeface="Arial" panose="020B0604020202020204" pitchFamily="34" charset="0"/>
                <a:cs typeface="Arial" panose="020B0604020202020204" pitchFamily="34" charset="0"/>
              </a:rPr>
              <a:t>und taste sein Gebein und sein Fleisch an, ob er dir nicht </a:t>
            </a:r>
            <a:r>
              <a:rPr lang="de-DE" sz="2000" dirty="0">
                <a:ln w="3175">
                  <a:noFill/>
                </a:ln>
                <a:latin typeface="Arial" panose="020B0604020202020204" pitchFamily="34" charset="0"/>
                <a:cs typeface="Arial" panose="020B0604020202020204" pitchFamily="34" charset="0"/>
              </a:rPr>
              <a:t>ins Angesicht flucht</a:t>
            </a:r>
            <a:r>
              <a:rPr lang="de-DE" sz="2000" dirty="0">
                <a:latin typeface="Arial" panose="020B0604020202020204" pitchFamily="34" charset="0"/>
                <a:cs typeface="Arial" panose="020B0604020202020204" pitchFamily="34" charset="0"/>
              </a:rPr>
              <a:t>! </a:t>
            </a:r>
            <a:r>
              <a:rPr lang="de-DE" sz="2000" baseline="30000" dirty="0">
                <a:latin typeface="Arial" panose="020B0604020202020204" pitchFamily="34" charset="0"/>
                <a:cs typeface="Arial" panose="020B0604020202020204" pitchFamily="34" charset="0"/>
              </a:rPr>
              <a:t>6</a:t>
            </a:r>
            <a:r>
              <a:rPr lang="de-DE" sz="2000" dirty="0">
                <a:latin typeface="Arial" panose="020B0604020202020204" pitchFamily="34" charset="0"/>
                <a:cs typeface="Arial" panose="020B0604020202020204" pitchFamily="34" charset="0"/>
              </a:rPr>
              <a:t> Da sprach der HERR zum Satan: Siehe, er ist in deiner Hand. </a:t>
            </a:r>
            <a:r>
              <a:rPr lang="de-DE" sz="2000" dirty="0">
                <a:ln w="3175">
                  <a:noFill/>
                </a:ln>
                <a:latin typeface="Arial" panose="020B0604020202020204" pitchFamily="34" charset="0"/>
                <a:cs typeface="Arial" panose="020B0604020202020204" pitchFamily="34" charset="0"/>
              </a:rPr>
              <a:t>Nur schone sein Leben! </a:t>
            </a:r>
            <a:r>
              <a:rPr lang="de-DE" sz="2000" baseline="30000" dirty="0">
                <a:ln w="3175">
                  <a:noFill/>
                </a:ln>
                <a:latin typeface="Arial" panose="020B0604020202020204" pitchFamily="34" charset="0"/>
                <a:cs typeface="Arial" panose="020B0604020202020204" pitchFamily="34" charset="0"/>
              </a:rPr>
              <a:t>7</a:t>
            </a:r>
            <a:r>
              <a:rPr lang="de-DE" sz="2000" dirty="0">
                <a:ln w="3175">
                  <a:noFill/>
                </a:ln>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der Satan ging vom Angesicht des HERRN fort und schlug Hiob mit bösen Geschwüren</a:t>
            </a:r>
            <a:r>
              <a:rPr lang="de-DE" sz="2000" dirty="0">
                <a:ln w="3175">
                  <a:noFill/>
                </a:ln>
                <a:latin typeface="Arial" panose="020B0604020202020204" pitchFamily="34" charset="0"/>
                <a:cs typeface="Arial" panose="020B0604020202020204" pitchFamily="34" charset="0"/>
              </a:rPr>
              <a:t>, von seiner Fußsohle bis zu seinem Scheitel.</a:t>
            </a:r>
            <a:r>
              <a:rPr lang="de-DE" sz="2000" dirty="0">
                <a:latin typeface="Arial" panose="020B0604020202020204" pitchFamily="34" charset="0"/>
                <a:cs typeface="Arial" panose="020B0604020202020204" pitchFamily="34" charset="0"/>
              </a:rPr>
              <a:t> </a:t>
            </a:r>
            <a:r>
              <a:rPr lang="de-DE" sz="2000" baseline="30000" dirty="0">
                <a:latin typeface="Arial" panose="020B0604020202020204" pitchFamily="34" charset="0"/>
                <a:cs typeface="Arial" panose="020B0604020202020204" pitchFamily="34" charset="0"/>
              </a:rPr>
              <a:t>8</a:t>
            </a:r>
            <a:r>
              <a:rPr lang="de-DE" sz="2000" dirty="0">
                <a:latin typeface="Arial" panose="020B0604020202020204" pitchFamily="34" charset="0"/>
                <a:cs typeface="Arial" panose="020B0604020202020204" pitchFamily="34" charset="0"/>
              </a:rPr>
              <a:t> Und er nahm eine Tonscherbe, um sich damit zu schaben, </a:t>
            </a:r>
            <a:r>
              <a:rPr lang="de-DE" sz="2000" dirty="0">
                <a:ln w="3175">
                  <a:noFill/>
                </a:ln>
                <a:latin typeface="Arial" panose="020B0604020202020204" pitchFamily="34" charset="0"/>
                <a:cs typeface="Arial" panose="020B0604020202020204" pitchFamily="34" charset="0"/>
              </a:rPr>
              <a:t>während er mitten in der Asche saß.</a:t>
            </a:r>
            <a:endParaRPr kumimoji="0" lang="de-DE" sz="2000" b="0" i="0" u="none" strike="noStrike" kern="1200" cap="none" spc="0" normalizeH="0" baseline="0" noProof="0" dirty="0">
              <a:ln w="3175">
                <a:noFill/>
              </a:ln>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Tree>
    <p:extLst>
      <p:ext uri="{BB962C8B-B14F-4D97-AF65-F5344CB8AC3E}">
        <p14:creationId xmlns:p14="http://schemas.microsoft.com/office/powerpoint/2010/main" val="101982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646331"/>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2,9: </a:t>
            </a:r>
            <a:r>
              <a:rPr lang="de-DE" sz="2000" dirty="0">
                <a:latin typeface="Arial" panose="020B0604020202020204" pitchFamily="34" charset="0"/>
                <a:cs typeface="Arial" panose="020B0604020202020204" pitchFamily="34" charset="0"/>
              </a:rPr>
              <a:t>Da sagte </a:t>
            </a:r>
            <a:r>
              <a:rPr lang="de-DE" sz="2000" dirty="0">
                <a:ln w="3175">
                  <a:noFill/>
                </a:ln>
                <a:latin typeface="Arial" panose="020B0604020202020204" pitchFamily="34" charset="0"/>
                <a:cs typeface="Arial" panose="020B0604020202020204" pitchFamily="34" charset="0"/>
              </a:rPr>
              <a:t>seine Frau </a:t>
            </a:r>
            <a:r>
              <a:rPr lang="de-DE" sz="2000" dirty="0">
                <a:latin typeface="Arial" panose="020B0604020202020204" pitchFamily="34" charset="0"/>
                <a:cs typeface="Arial" panose="020B0604020202020204" pitchFamily="34" charset="0"/>
              </a:rPr>
              <a:t>zu ihm: Hältst du noch fest an deiner Vollkommenheit?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Fluche Gott und stirb!</a:t>
            </a:r>
            <a:endParaRPr kumimoji="0" lang="de-DE" sz="2000" b="0" i="0" u="none" strike="noStrike" kern="1200" cap="none" spc="0" normalizeH="0" baseline="0" noProof="0" dirty="0">
              <a:ln w="3175">
                <a:solidFill>
                  <a:srgbClr val="FF0000"/>
                </a:solidFill>
              </a:ln>
              <a:solidFill>
                <a:srgbClr val="FF0000"/>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Tree>
    <p:extLst>
      <p:ext uri="{BB962C8B-B14F-4D97-AF65-F5344CB8AC3E}">
        <p14:creationId xmlns:p14="http://schemas.microsoft.com/office/powerpoint/2010/main" val="298284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923330"/>
          </a:xfrm>
          <a:prstGeom prst="rect">
            <a:avLst/>
          </a:prstGeom>
          <a:solidFill>
            <a:schemeClr val="bg1">
              <a:alpha val="90000"/>
            </a:schemeClr>
          </a:solidFill>
        </p:spPr>
        <p:txBody>
          <a:bodyPr wrap="square" rtlCol="0">
            <a:spAutoFit/>
          </a:bodyPr>
          <a:lstStyle/>
          <a:p>
            <a:pPr lvl="0" algn="just">
              <a:lnSpc>
                <a:spcPct val="90000"/>
              </a:lnSpc>
              <a:defRPr/>
            </a:pPr>
            <a:r>
              <a:rPr kumimoji="0" lang="de-DE" sz="2000" b="1" i="0" u="none" strike="noStrike" kern="1200" cap="none" spc="0" normalizeH="0" baseline="0" noProof="0" dirty="0">
                <a:ln w="3175">
                  <a:noFill/>
                </a:ln>
                <a:solidFill>
                  <a:prstClr val="black"/>
                </a:solidFill>
                <a:effectLst/>
                <a:uLnTx/>
                <a:uFillTx/>
                <a:latin typeface="Arial" panose="020B0604020202020204" pitchFamily="34" charset="0"/>
                <a:ea typeface="Calibri"/>
                <a:cs typeface="Arial" panose="020B0604020202020204" pitchFamily="34" charset="0"/>
              </a:rPr>
              <a:t>2,10: </a:t>
            </a:r>
            <a:r>
              <a:rPr lang="de-DE" sz="2000" dirty="0">
                <a:latin typeface="Arial" panose="020B0604020202020204" pitchFamily="34" charset="0"/>
                <a:cs typeface="Arial" panose="020B0604020202020204" pitchFamily="34" charset="0"/>
              </a:rPr>
              <a:t>Er aber sagte zu ihr: Wie eine der Törinnen redet, so redest auch du.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Das Gute nehmen wir von Gott an, da sollten wir das Böse nicht auch annehmen? </a:t>
            </a:r>
            <a:r>
              <a:rPr lang="de-DE" sz="2000" dirty="0">
                <a:latin typeface="Arial" panose="020B0604020202020204" pitchFamily="34" charset="0"/>
                <a:cs typeface="Arial" panose="020B0604020202020204" pitchFamily="34" charset="0"/>
              </a:rPr>
              <a:t>Bei alldem sündigte Hiob nicht mit seinen Lippen.</a:t>
            </a:r>
            <a:endParaRPr kumimoji="0" lang="de-DE" sz="2000" b="0" i="0" u="none" strike="noStrike" kern="1200" cap="none" spc="0" normalizeH="0" baseline="0" noProof="0" dirty="0">
              <a:ln w="3175">
                <a:solidFill>
                  <a:srgbClr val="FF0000"/>
                </a:solidFill>
              </a:ln>
              <a:solidFill>
                <a:srgbClr val="FF0000"/>
              </a:solidFill>
              <a:effectLst/>
              <a:uLnTx/>
              <a:uFillTx/>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2,1-10: Eine interessante Wiederholung</a:t>
            </a:r>
          </a:p>
        </p:txBody>
      </p:sp>
    </p:spTree>
    <p:extLst>
      <p:ext uri="{BB962C8B-B14F-4D97-AF65-F5344CB8AC3E}">
        <p14:creationId xmlns:p14="http://schemas.microsoft.com/office/powerpoint/2010/main" val="237283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65C4B651-A0B5-4A8D-9A4E-F137475C9A43}"/>
              </a:ext>
            </a:extLst>
          </p:cNvPr>
          <p:cNvSpPr txBox="1"/>
          <p:nvPr/>
        </p:nvSpPr>
        <p:spPr>
          <a:xfrm>
            <a:off x="0" y="1352811"/>
            <a:ext cx="12192000" cy="2215991"/>
          </a:xfrm>
          <a:prstGeom prst="rect">
            <a:avLst/>
          </a:prstGeom>
          <a:noFill/>
        </p:spPr>
        <p:txBody>
          <a:bodyPr wrap="square" rtlCol="0">
            <a:spAutoFit/>
          </a:bodyPr>
          <a:lstStyle/>
          <a:p>
            <a:pPr algn="ctr"/>
            <a:r>
              <a:rPr lang="de-DE" sz="13800" cap="small" dirty="0">
                <a:ln w="19050">
                  <a:noFill/>
                </a:ln>
                <a:solidFill>
                  <a:schemeClr val="bg1"/>
                </a:solidFill>
                <a:cs typeface="Arial" panose="020B0604020202020204" pitchFamily="34" charset="0"/>
              </a:rPr>
              <a:t>[</a:t>
            </a:r>
            <a:r>
              <a:rPr lang="de-DE" sz="13800" cap="small" dirty="0" err="1">
                <a:ln w="19050">
                  <a:noFill/>
                </a:ln>
                <a:solidFill>
                  <a:schemeClr val="bg1"/>
                </a:solidFill>
                <a:cs typeface="Arial" panose="020B0604020202020204" pitchFamily="34" charset="0"/>
              </a:rPr>
              <a:t>ge</a:t>
            </a:r>
            <a:r>
              <a:rPr lang="de-DE" sz="13800" cap="small" dirty="0">
                <a:ln w="19050">
                  <a:noFill/>
                </a:ln>
                <a:solidFill>
                  <a:schemeClr val="bg1"/>
                </a:solidFill>
                <a:cs typeface="Arial" panose="020B0604020202020204" pitchFamily="34" charset="0"/>
              </a:rPr>
              <a:t>|prüft]</a:t>
            </a:r>
            <a:endParaRPr lang="de-DE" sz="13800" dirty="0">
              <a:solidFill>
                <a:srgbClr val="FFC000"/>
              </a:solidFill>
              <a:cs typeface="Arial" panose="020B0604020202020204" pitchFamily="34" charset="0"/>
            </a:endParaRPr>
          </a:p>
        </p:txBody>
      </p:sp>
      <p:sp>
        <p:nvSpPr>
          <p:cNvPr id="3" name="Textfeld 2">
            <a:extLst>
              <a:ext uri="{FF2B5EF4-FFF2-40B4-BE49-F238E27FC236}">
                <a16:creationId xmlns:a16="http://schemas.microsoft.com/office/drawing/2014/main" id="{3796E701-2946-4E0C-B6AA-A0FC6589C844}"/>
              </a:ext>
            </a:extLst>
          </p:cNvPr>
          <p:cNvSpPr txBox="1"/>
          <p:nvPr/>
        </p:nvSpPr>
        <p:spPr>
          <a:xfrm>
            <a:off x="0" y="3873973"/>
            <a:ext cx="12192000" cy="1723549"/>
          </a:xfrm>
          <a:prstGeom prst="rect">
            <a:avLst/>
          </a:prstGeom>
          <a:noFill/>
        </p:spPr>
        <p:txBody>
          <a:bodyPr wrap="square" rtlCol="0">
            <a:spAutoFit/>
          </a:bodyPr>
          <a:lstStyle/>
          <a:p>
            <a:pPr algn="ctr"/>
            <a:r>
              <a:rPr lang="de-DE" sz="3600" dirty="0">
                <a:ln w="19050">
                  <a:noFill/>
                </a:ln>
                <a:solidFill>
                  <a:schemeClr val="bg1"/>
                </a:solidFill>
                <a:cs typeface="Arial" panose="020B0604020202020204" pitchFamily="34" charset="0"/>
              </a:rPr>
              <a:t>„</a:t>
            </a:r>
            <a:r>
              <a:rPr lang="de-DE" sz="3600" b="1" dirty="0">
                <a:ln w="19050">
                  <a:noFill/>
                </a:ln>
                <a:solidFill>
                  <a:srgbClr val="E3000F"/>
                </a:solidFill>
                <a:cs typeface="Arial" panose="020B0604020202020204" pitchFamily="34" charset="0"/>
              </a:rPr>
              <a:t>Prüft euch</a:t>
            </a:r>
            <a:r>
              <a:rPr lang="de-DE" sz="3600" dirty="0">
                <a:ln w="19050">
                  <a:noFill/>
                </a:ln>
                <a:solidFill>
                  <a:schemeClr val="bg1"/>
                </a:solidFill>
                <a:cs typeface="Arial" panose="020B0604020202020204" pitchFamily="34" charset="0"/>
              </a:rPr>
              <a:t>, ob ihr im Glauben seid … </a:t>
            </a:r>
          </a:p>
          <a:p>
            <a:pPr algn="ctr"/>
            <a:r>
              <a:rPr lang="de-DE" sz="3600" dirty="0">
                <a:ln w="19050">
                  <a:noFill/>
                </a:ln>
                <a:solidFill>
                  <a:schemeClr val="bg1"/>
                </a:solidFill>
                <a:cs typeface="Arial" panose="020B0604020202020204" pitchFamily="34" charset="0"/>
              </a:rPr>
              <a:t>Wenn es nicht so ist, seid ihr </a:t>
            </a:r>
            <a:r>
              <a:rPr lang="de-DE" sz="3600" dirty="0" err="1">
                <a:ln w="19050">
                  <a:noFill/>
                </a:ln>
                <a:solidFill>
                  <a:schemeClr val="bg1"/>
                </a:solidFill>
                <a:cs typeface="Arial" panose="020B0604020202020204" pitchFamily="34" charset="0"/>
              </a:rPr>
              <a:t>unbewährt</a:t>
            </a:r>
            <a:r>
              <a:rPr lang="de-DE" sz="3600" dirty="0">
                <a:ln w="19050">
                  <a:noFill/>
                </a:ln>
                <a:solidFill>
                  <a:schemeClr val="bg1"/>
                </a:solidFill>
                <a:cs typeface="Arial" panose="020B0604020202020204" pitchFamily="34" charset="0"/>
              </a:rPr>
              <a:t>!“</a:t>
            </a:r>
          </a:p>
          <a:p>
            <a:pPr algn="r"/>
            <a:endParaRPr lang="de-DE" sz="1000" i="1" dirty="0">
              <a:ln w="19050">
                <a:noFill/>
              </a:ln>
              <a:solidFill>
                <a:schemeClr val="bg1"/>
              </a:solidFill>
              <a:cs typeface="Arial" panose="020B0604020202020204" pitchFamily="34" charset="0"/>
            </a:endParaRPr>
          </a:p>
          <a:p>
            <a:pPr algn="r"/>
            <a:r>
              <a:rPr lang="de-DE" sz="2400" i="1" dirty="0">
                <a:ln w="19050">
                  <a:noFill/>
                </a:ln>
                <a:solidFill>
                  <a:schemeClr val="bg1"/>
                </a:solidFill>
                <a:cs typeface="Arial" panose="020B0604020202020204" pitchFamily="34" charset="0"/>
              </a:rPr>
              <a:t>2Korinther 13,5 		</a:t>
            </a:r>
            <a:endParaRPr lang="de-DE" sz="2400" i="1" dirty="0">
              <a:solidFill>
                <a:srgbClr val="FFC000"/>
              </a:solidFill>
              <a:cs typeface="Arial" panose="020B0604020202020204" pitchFamily="34" charset="0"/>
            </a:endParaRPr>
          </a:p>
        </p:txBody>
      </p:sp>
    </p:spTree>
    <p:extLst>
      <p:ext uri="{BB962C8B-B14F-4D97-AF65-F5344CB8AC3E}">
        <p14:creationId xmlns:p14="http://schemas.microsoft.com/office/powerpoint/2010/main" val="4543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906091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1,1-5: 	Ein bemerkenswerter Mann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prstClr val="white"/>
                </a:solidFill>
                <a:latin typeface="Calibri" panose="020F0502020204030204"/>
              </a:rPr>
              <a:t>Hi 1,6-12: 	Eine erstaunliche Begegnung im Himmel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Hi 1,13-22: 	Eine harte Prüfung auf der Erde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prstClr val="white"/>
                </a:solidFill>
                <a:latin typeface="Calibri" panose="020F0502020204030204"/>
              </a:rPr>
              <a:t>Hi </a:t>
            </a:r>
            <a:r>
              <a:rPr kumimoji="0" lang="de-DE" sz="2400" b="1" i="0" u="none" strike="noStrike" kern="1200" cap="none" spc="0" normalizeH="0" baseline="0" noProof="0" dirty="0">
                <a:ln>
                  <a:noFill/>
                </a:ln>
                <a:solidFill>
                  <a:prstClr val="white"/>
                </a:solidFill>
                <a:effectLst/>
                <a:uLnTx/>
                <a:uFillTx/>
                <a:latin typeface="Calibri" panose="020F0502020204030204"/>
                <a:ea typeface="+mn-ea"/>
                <a:cs typeface="+mn-cs"/>
              </a:rPr>
              <a:t>2,1-10: 	Eine interessante Wiederholung</a:t>
            </a:r>
          </a:p>
        </p:txBody>
      </p:sp>
    </p:spTree>
    <p:extLst>
      <p:ext uri="{BB962C8B-B14F-4D97-AF65-F5344CB8AC3E}">
        <p14:creationId xmlns:p14="http://schemas.microsoft.com/office/powerpoint/2010/main" val="348642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2" name="Textfeld 1">
            <a:extLst>
              <a:ext uri="{FF2B5EF4-FFF2-40B4-BE49-F238E27FC236}">
                <a16:creationId xmlns:a16="http://schemas.microsoft.com/office/drawing/2014/main" id="{81F3430D-BFA3-4BFE-B280-E11F6EE9424F}"/>
              </a:ext>
            </a:extLst>
          </p:cNvPr>
          <p:cNvSpPr txBox="1"/>
          <p:nvPr/>
        </p:nvSpPr>
        <p:spPr>
          <a:xfrm>
            <a:off x="442761" y="1212784"/>
            <a:ext cx="11185132"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i="0" strike="noStrike" kern="1200" cap="none" spc="0" normalizeH="0" baseline="0" noProof="0" dirty="0">
                <a:ln>
                  <a:noFill/>
                </a:ln>
                <a:solidFill>
                  <a:prstClr val="white"/>
                </a:solidFill>
                <a:effectLst/>
                <a:uLnTx/>
                <a:uFillTx/>
                <a:latin typeface="Calibri" panose="020F0502020204030204"/>
                <a:ea typeface="+mn-ea"/>
                <a:cs typeface="+mn-cs"/>
              </a:rPr>
              <a:t>Die Botschaft von Hiob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71550" lvl="1" indent="-514350">
              <a:buFont typeface="+mj-lt"/>
              <a:buAutoNum type="arabicPeriod"/>
              <a:defRPr/>
            </a:pPr>
            <a:endParaRPr lang="de-DE" sz="1000" dirty="0">
              <a:solidFill>
                <a:prstClr val="white"/>
              </a:solidFill>
              <a:latin typeface="Calibri" panose="020F0502020204030204"/>
            </a:endParaRPr>
          </a:p>
          <a:p>
            <a:pPr marL="971550" lvl="1" indent="-514350">
              <a:spcAft>
                <a:spcPts val="1200"/>
              </a:spcAft>
              <a:buFont typeface="+mj-lt"/>
              <a:buAutoNum type="arabicPeriod"/>
              <a:defRPr/>
            </a:pPr>
            <a:r>
              <a:rPr lang="de-DE" sz="2600" dirty="0">
                <a:solidFill>
                  <a:prstClr val="white"/>
                </a:solidFill>
                <a:latin typeface="Calibri" panose="020F0502020204030204"/>
              </a:rPr>
              <a:t>Manchmal trifft uns das Leben mit seiner ganzen Härte – auch als Christen.</a:t>
            </a:r>
          </a:p>
          <a:p>
            <a:pPr marL="971550" lvl="1" indent="-514350">
              <a:spcAft>
                <a:spcPts val="1200"/>
              </a:spcAft>
              <a:buFont typeface="+mj-lt"/>
              <a:buAutoNum type="arabicPeriod"/>
              <a:defRPr/>
            </a:pPr>
            <a:r>
              <a:rPr kumimoji="0" lang="de-DE" sz="2600" i="0" u="none" strike="noStrike" kern="1200" cap="none" spc="0" normalizeH="0" baseline="0" noProof="0" dirty="0">
                <a:ln>
                  <a:noFill/>
                </a:ln>
                <a:solidFill>
                  <a:prstClr val="white"/>
                </a:solidFill>
                <a:effectLst/>
                <a:uLnTx/>
                <a:uFillTx/>
                <a:latin typeface="Calibri" panose="020F0502020204030204"/>
              </a:rPr>
              <a:t>Wir sollten bei der Erklärung von Leid</a:t>
            </a:r>
            <a:r>
              <a:rPr kumimoji="0" lang="de-DE" sz="2600" i="0" u="none" strike="noStrike" kern="1200" cap="none" spc="0" normalizeH="0" noProof="0" dirty="0">
                <a:ln>
                  <a:noFill/>
                </a:ln>
                <a:solidFill>
                  <a:prstClr val="white"/>
                </a:solidFill>
                <a:effectLst/>
                <a:uLnTx/>
                <a:uFillTx/>
                <a:latin typeface="Calibri" panose="020F0502020204030204"/>
              </a:rPr>
              <a:t> sehr zurückhaltend sein.</a:t>
            </a:r>
          </a:p>
          <a:p>
            <a:pPr marL="971550" lvl="1" indent="-514350">
              <a:spcAft>
                <a:spcPts val="1200"/>
              </a:spcAft>
              <a:buFont typeface="+mj-lt"/>
              <a:buAutoNum type="arabicPeriod"/>
              <a:defRPr/>
            </a:pPr>
            <a:r>
              <a:rPr lang="de-DE" sz="2600" baseline="0" dirty="0">
                <a:solidFill>
                  <a:prstClr val="white"/>
                </a:solidFill>
                <a:latin typeface="Calibri" panose="020F0502020204030204"/>
              </a:rPr>
              <a:t>Gott sitzt dennoch auf</a:t>
            </a:r>
            <a:r>
              <a:rPr lang="de-DE" sz="2600" dirty="0">
                <a:solidFill>
                  <a:prstClr val="white"/>
                </a:solidFill>
                <a:latin typeface="Calibri" panose="020F0502020204030204"/>
              </a:rPr>
              <a:t> dem Thron.</a:t>
            </a:r>
          </a:p>
          <a:p>
            <a:pPr marL="971550" lvl="1" indent="-514350">
              <a:spcAft>
                <a:spcPts val="1200"/>
              </a:spcAft>
              <a:buFont typeface="+mj-lt"/>
              <a:buAutoNum type="arabicPeriod"/>
              <a:defRPr/>
            </a:pPr>
            <a:r>
              <a:rPr lang="de-DE" sz="2600" baseline="0" dirty="0">
                <a:solidFill>
                  <a:prstClr val="white"/>
                </a:solidFill>
                <a:latin typeface="Calibri" panose="020F0502020204030204"/>
              </a:rPr>
              <a:t>Gerade die schweren Phasen des Lebens zeigen, ob unser Glaube echt ist.</a:t>
            </a:r>
            <a:endParaRPr lang="de-DE" sz="2600" dirty="0">
              <a:solidFill>
                <a:prstClr val="white"/>
              </a:solidFill>
              <a:latin typeface="Calibri" panose="020F0502020204030204"/>
            </a:endParaRPr>
          </a:p>
        </p:txBody>
      </p:sp>
    </p:spTree>
    <p:extLst>
      <p:ext uri="{BB962C8B-B14F-4D97-AF65-F5344CB8AC3E}">
        <p14:creationId xmlns:p14="http://schemas.microsoft.com/office/powerpoint/2010/main" val="18402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sp>
        <p:nvSpPr>
          <p:cNvPr id="9" name="Textfeld 8">
            <a:extLst>
              <a:ext uri="{FF2B5EF4-FFF2-40B4-BE49-F238E27FC236}">
                <a16:creationId xmlns:a16="http://schemas.microsoft.com/office/drawing/2014/main" id="{9B50A964-759B-48CE-8EBD-5E5373B34895}"/>
              </a:ext>
            </a:extLst>
          </p:cNvPr>
          <p:cNvSpPr txBox="1"/>
          <p:nvPr/>
        </p:nvSpPr>
        <p:spPr>
          <a:xfrm>
            <a:off x="1466248" y="2435193"/>
            <a:ext cx="9259504" cy="1255728"/>
          </a:xfrm>
          <a:prstGeom prst="rect">
            <a:avLst/>
          </a:prstGeom>
          <a:noFill/>
        </p:spPr>
        <p:txBody>
          <a:bodyPr wrap="square" rtlCol="0">
            <a:spAutoFit/>
          </a:bodyPr>
          <a:lstStyle/>
          <a:p>
            <a:pPr marL="452438" indent="-452438" algn="ctr">
              <a:lnSpc>
                <a:spcPct val="90000"/>
              </a:lnSpc>
              <a:spcAft>
                <a:spcPts val="1200"/>
              </a:spcAft>
              <a:defRPr/>
            </a:pPr>
            <a:r>
              <a:rPr lang="de-DE" sz="2800" dirty="0">
                <a:ln w="3175">
                  <a:noFill/>
                </a:ln>
                <a:solidFill>
                  <a:schemeClr val="bg1"/>
                </a:solidFill>
              </a:rPr>
              <a:t>Wahrer Glaube zeichnet sich durch seine </a:t>
            </a:r>
            <a:r>
              <a:rPr lang="de-DE" sz="2800" dirty="0">
                <a:ln w="3175">
                  <a:solidFill>
                    <a:srgbClr val="FF0000"/>
                  </a:solidFill>
                </a:ln>
                <a:solidFill>
                  <a:srgbClr val="FF0000"/>
                </a:solidFill>
              </a:rPr>
              <a:t>Echtheit</a:t>
            </a:r>
            <a:r>
              <a:rPr lang="de-DE" sz="2800" dirty="0">
                <a:ln w="3175">
                  <a:noFill/>
                </a:ln>
                <a:solidFill>
                  <a:schemeClr val="bg1"/>
                </a:solidFill>
              </a:rPr>
              <a:t> aus.            Ein wahrer Gläubiger verehrt Gott um seiner selbst willen, einfach weil Gott Gott ist.</a:t>
            </a:r>
            <a:endParaRPr lang="de-DE" sz="2800" dirty="0">
              <a:solidFill>
                <a:prstClr val="white"/>
              </a:solidFill>
            </a:endParaRPr>
          </a:p>
        </p:txBody>
      </p:sp>
      <p:sp>
        <p:nvSpPr>
          <p:cNvPr id="10" name="Rechteck 9">
            <a:extLst>
              <a:ext uri="{FF2B5EF4-FFF2-40B4-BE49-F238E27FC236}">
                <a16:creationId xmlns:a16="http://schemas.microsoft.com/office/drawing/2014/main" id="{10CE2E55-62DC-46DC-ABFF-FCD05746E4F6}"/>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6FCE1EDC-9C17-4563-AB6E-8B869F2B2CD1}"/>
              </a:ext>
            </a:extLst>
          </p:cNvPr>
          <p:cNvSpPr txBox="1"/>
          <p:nvPr/>
        </p:nvSpPr>
        <p:spPr>
          <a:xfrm>
            <a:off x="6852744" y="700865"/>
            <a:ext cx="51479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Echtheit  </a:t>
            </a:r>
          </a:p>
        </p:txBody>
      </p:sp>
    </p:spTree>
    <p:extLst>
      <p:ext uri="{BB962C8B-B14F-4D97-AF65-F5344CB8AC3E}">
        <p14:creationId xmlns:p14="http://schemas.microsoft.com/office/powerpoint/2010/main" val="1908617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2964873" y="1464262"/>
            <a:ext cx="3961760" cy="852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027A0F01-26D9-434D-96C4-36E38CFF41B0}"/>
              </a:ext>
            </a:extLst>
          </p:cNvPr>
          <p:cNvSpPr txBox="1"/>
          <p:nvPr/>
        </p:nvSpPr>
        <p:spPr>
          <a:xfrm>
            <a:off x="0" y="2445964"/>
            <a:ext cx="12192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Was wahren Glauben wirklich ausmacht.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Einsichten aus dem Buch Hiob</a:t>
            </a:r>
          </a:p>
        </p:txBody>
      </p:sp>
      <p:sp>
        <p:nvSpPr>
          <p:cNvPr id="7" name="Textfeld 6">
            <a:extLst>
              <a:ext uri="{FF2B5EF4-FFF2-40B4-BE49-F238E27FC236}">
                <a16:creationId xmlns:a16="http://schemas.microsoft.com/office/drawing/2014/main" id="{65C4B651-A0B5-4A8D-9A4E-F137475C9A43}"/>
              </a:ext>
            </a:extLst>
          </p:cNvPr>
          <p:cNvSpPr txBox="1"/>
          <p:nvPr/>
        </p:nvSpPr>
        <p:spPr>
          <a:xfrm>
            <a:off x="0" y="1240062"/>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200" b="1"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72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7200" b="1"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7200" b="1"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7200" b="1"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7200" b="1"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72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7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7200" b="1"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pic>
        <p:nvPicPr>
          <p:cNvPr id="9" name="Grafik 8">
            <a:extLst>
              <a:ext uri="{FF2B5EF4-FFF2-40B4-BE49-F238E27FC236}">
                <a16:creationId xmlns:a16="http://schemas.microsoft.com/office/drawing/2014/main" id="{1A53E612-65EE-4C91-A6F8-D91EEA2DA2C0}"/>
              </a:ext>
            </a:extLst>
          </p:cNvPr>
          <p:cNvPicPr>
            <a:picLocks noChangeAspect="1"/>
          </p:cNvPicPr>
          <p:nvPr/>
        </p:nvPicPr>
        <p:blipFill>
          <a:blip r:embed="rId2"/>
          <a:stretch>
            <a:fillRect/>
          </a:stretch>
        </p:blipFill>
        <p:spPr>
          <a:xfrm>
            <a:off x="9503678" y="5546918"/>
            <a:ext cx="2496978" cy="1149568"/>
          </a:xfrm>
          <a:prstGeom prst="rect">
            <a:avLst/>
          </a:prstGeom>
        </p:spPr>
      </p:pic>
    </p:spTree>
    <p:extLst>
      <p:ext uri="{BB962C8B-B14F-4D97-AF65-F5344CB8AC3E}">
        <p14:creationId xmlns:p14="http://schemas.microsoft.com/office/powerpoint/2010/main" val="339168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2964873" y="1464262"/>
            <a:ext cx="3961760" cy="852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27A0F01-26D9-434D-96C4-36E38CFF41B0}"/>
              </a:ext>
            </a:extLst>
          </p:cNvPr>
          <p:cNvSpPr txBox="1"/>
          <p:nvPr/>
        </p:nvSpPr>
        <p:spPr>
          <a:xfrm>
            <a:off x="0" y="2445964"/>
            <a:ext cx="12192000" cy="1107996"/>
          </a:xfrm>
          <a:prstGeom prst="rect">
            <a:avLst/>
          </a:prstGeom>
          <a:noFill/>
        </p:spPr>
        <p:txBody>
          <a:bodyPr wrap="square" rtlCol="0">
            <a:spAutoFit/>
          </a:bodyPr>
          <a:lstStyle/>
          <a:p>
            <a:pPr algn="ctr"/>
            <a:r>
              <a:rPr lang="de-DE" sz="3600" dirty="0">
                <a:solidFill>
                  <a:schemeClr val="bg1"/>
                </a:solidFill>
                <a:cs typeface="Arial" panose="020B0604020202020204" pitchFamily="34" charset="0"/>
              </a:rPr>
              <a:t>Was wahren Glauben wirklich ausmacht.</a:t>
            </a:r>
          </a:p>
          <a:p>
            <a:pPr algn="ctr"/>
            <a:endParaRPr lang="de-DE" sz="600" dirty="0">
              <a:solidFill>
                <a:schemeClr val="bg1"/>
              </a:solidFill>
              <a:cs typeface="Arial" panose="020B0604020202020204" pitchFamily="34" charset="0"/>
            </a:endParaRPr>
          </a:p>
          <a:p>
            <a:pPr algn="ctr"/>
            <a:r>
              <a:rPr lang="de-DE" sz="2400" i="1" dirty="0">
                <a:solidFill>
                  <a:schemeClr val="bg1"/>
                </a:solidFill>
                <a:cs typeface="Arial" panose="020B0604020202020204" pitchFamily="34" charset="0"/>
              </a:rPr>
              <a:t>Einsichten aus dem Buch Hiob</a:t>
            </a:r>
          </a:p>
        </p:txBody>
      </p:sp>
      <p:sp>
        <p:nvSpPr>
          <p:cNvPr id="7" name="Textfeld 6">
            <a:extLst>
              <a:ext uri="{FF2B5EF4-FFF2-40B4-BE49-F238E27FC236}">
                <a16:creationId xmlns:a16="http://schemas.microsoft.com/office/drawing/2014/main" id="{65C4B651-A0B5-4A8D-9A4E-F137475C9A43}"/>
              </a:ext>
            </a:extLst>
          </p:cNvPr>
          <p:cNvSpPr txBox="1"/>
          <p:nvPr/>
        </p:nvSpPr>
        <p:spPr>
          <a:xfrm>
            <a:off x="0" y="1240062"/>
            <a:ext cx="12192000" cy="1200329"/>
          </a:xfrm>
          <a:prstGeom prst="rect">
            <a:avLst/>
          </a:prstGeom>
          <a:noFill/>
        </p:spPr>
        <p:txBody>
          <a:bodyPr wrap="square" rtlCol="0">
            <a:spAutoFit/>
          </a:bodyPr>
          <a:lstStyle/>
          <a:p>
            <a:pPr algn="ctr"/>
            <a:r>
              <a:rPr lang="de-DE" sz="7200" b="1" cap="small" dirty="0">
                <a:ln w="19050">
                  <a:solidFill>
                    <a:schemeClr val="bg1"/>
                  </a:solidFill>
                </a:ln>
                <a:solidFill>
                  <a:schemeClr val="bg1"/>
                </a:solidFill>
                <a:cs typeface="Arial" panose="020B0604020202020204" pitchFamily="34" charset="0"/>
              </a:rPr>
              <a:t>Ein</a:t>
            </a:r>
            <a:r>
              <a:rPr lang="de-DE" sz="7200" b="1" cap="small" dirty="0">
                <a:solidFill>
                  <a:schemeClr val="bg1"/>
                </a:solidFill>
                <a:cs typeface="Arial" panose="020B0604020202020204" pitchFamily="34" charset="0"/>
              </a:rPr>
              <a:t> </a:t>
            </a:r>
            <a:r>
              <a:rPr lang="de-DE" sz="7200" b="1" cap="small" dirty="0">
                <a:ln w="19050">
                  <a:solidFill>
                    <a:schemeClr val="tx1"/>
                  </a:solidFill>
                </a:ln>
                <a:cs typeface="Arial" panose="020B0604020202020204" pitchFamily="34" charset="0"/>
              </a:rPr>
              <a:t>bewährter</a:t>
            </a:r>
            <a:r>
              <a:rPr lang="de-DE" sz="7200" b="1" cap="small" dirty="0">
                <a:ln w="19050">
                  <a:solidFill>
                    <a:srgbClr val="FFC000"/>
                  </a:solidFill>
                </a:ln>
                <a:solidFill>
                  <a:srgbClr val="FFC000"/>
                </a:solidFill>
                <a:cs typeface="Arial" panose="020B0604020202020204" pitchFamily="34" charset="0"/>
              </a:rPr>
              <a:t> </a:t>
            </a:r>
            <a:r>
              <a:rPr lang="de-DE" sz="7200" b="1" cap="small" dirty="0">
                <a:ln w="19050">
                  <a:solidFill>
                    <a:schemeClr val="bg1"/>
                  </a:solidFill>
                </a:ln>
                <a:solidFill>
                  <a:schemeClr val="bg1"/>
                </a:solidFill>
                <a:cs typeface="Arial" panose="020B0604020202020204" pitchFamily="34" charset="0"/>
              </a:rPr>
              <a:t>Glaube ?</a:t>
            </a:r>
            <a:r>
              <a:rPr lang="de-DE" sz="7200" b="1" cap="small" dirty="0">
                <a:ln w="19050">
                  <a:solidFill>
                    <a:srgbClr val="E3000F"/>
                  </a:solidFill>
                </a:ln>
                <a:solidFill>
                  <a:srgbClr val="E3000F"/>
                </a:solidFill>
                <a:cs typeface="Arial" panose="020B0604020202020204" pitchFamily="34" charset="0"/>
              </a:rPr>
              <a:t>!</a:t>
            </a:r>
            <a:r>
              <a:rPr lang="de-DE" sz="7200" b="1" cap="small" dirty="0">
                <a:solidFill>
                  <a:schemeClr val="bg1"/>
                </a:solidFill>
                <a:cs typeface="Arial" panose="020B0604020202020204" pitchFamily="34" charset="0"/>
              </a:rPr>
              <a:t> </a:t>
            </a:r>
            <a:r>
              <a:rPr lang="de-DE" sz="7200" b="1" dirty="0">
                <a:solidFill>
                  <a:schemeClr val="bg1"/>
                </a:solidFill>
                <a:cs typeface="Arial" panose="020B0604020202020204" pitchFamily="34" charset="0"/>
              </a:rPr>
              <a:t> </a:t>
            </a:r>
            <a:endParaRPr lang="de-DE" sz="7200" b="1" dirty="0">
              <a:solidFill>
                <a:srgbClr val="FFC000"/>
              </a:solidFill>
              <a:cs typeface="Arial" panose="020B0604020202020204" pitchFamily="34" charset="0"/>
            </a:endParaRPr>
          </a:p>
        </p:txBody>
      </p:sp>
      <p:pic>
        <p:nvPicPr>
          <p:cNvPr id="9" name="Grafik 8">
            <a:extLst>
              <a:ext uri="{FF2B5EF4-FFF2-40B4-BE49-F238E27FC236}">
                <a16:creationId xmlns:a16="http://schemas.microsoft.com/office/drawing/2014/main" id="{1A53E612-65EE-4C91-A6F8-D91EEA2DA2C0}"/>
              </a:ext>
            </a:extLst>
          </p:cNvPr>
          <p:cNvPicPr>
            <a:picLocks noChangeAspect="1"/>
          </p:cNvPicPr>
          <p:nvPr/>
        </p:nvPicPr>
        <p:blipFill>
          <a:blip r:embed="rId2"/>
          <a:stretch>
            <a:fillRect/>
          </a:stretch>
        </p:blipFill>
        <p:spPr>
          <a:xfrm>
            <a:off x="9503678" y="5546918"/>
            <a:ext cx="2496978" cy="1149568"/>
          </a:xfrm>
          <a:prstGeom prst="rect">
            <a:avLst/>
          </a:prstGeom>
        </p:spPr>
      </p:pic>
    </p:spTree>
    <p:extLst>
      <p:ext uri="{BB962C8B-B14F-4D97-AF65-F5344CB8AC3E}">
        <p14:creationId xmlns:p14="http://schemas.microsoft.com/office/powerpoint/2010/main" val="190707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pic>
        <p:nvPicPr>
          <p:cNvPr id="11" name="Picture 22">
            <a:extLst>
              <a:ext uri="{FF2B5EF4-FFF2-40B4-BE49-F238E27FC236}">
                <a16:creationId xmlns:a16="http://schemas.microsoft.com/office/drawing/2014/main" id="{C05795E9-4F64-423B-B150-4E9F78682596}"/>
              </a:ext>
            </a:extLst>
          </p:cNvPr>
          <p:cNvPicPr>
            <a:picLocks noChangeAspect="1" noChangeArrowheads="1"/>
          </p:cNvPicPr>
          <p:nvPr/>
        </p:nvPicPr>
        <p:blipFill>
          <a:blip r:embed="rId3" cstate="print"/>
          <a:srcRect/>
          <a:stretch>
            <a:fillRect/>
          </a:stretch>
        </p:blipFill>
        <p:spPr bwMode="auto">
          <a:xfrm>
            <a:off x="3884923" y="868237"/>
            <a:ext cx="4422154" cy="5887366"/>
          </a:xfrm>
          <a:prstGeom prst="rect">
            <a:avLst/>
          </a:prstGeom>
          <a:noFill/>
          <a:ln w="9525">
            <a:noFill/>
            <a:miter lim="800000"/>
            <a:headEnd/>
            <a:tailEnd/>
          </a:ln>
          <a:effectLst/>
        </p:spPr>
      </p:pic>
    </p:spTree>
    <p:extLst>
      <p:ext uri="{BB962C8B-B14F-4D97-AF65-F5344CB8AC3E}">
        <p14:creationId xmlns:p14="http://schemas.microsoft.com/office/powerpoint/2010/main" val="36343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pic>
        <p:nvPicPr>
          <p:cNvPr id="11" name="Picture 22">
            <a:extLst>
              <a:ext uri="{FF2B5EF4-FFF2-40B4-BE49-F238E27FC236}">
                <a16:creationId xmlns:a16="http://schemas.microsoft.com/office/drawing/2014/main" id="{C05795E9-4F64-423B-B150-4E9F78682596}"/>
              </a:ext>
            </a:extLst>
          </p:cNvPr>
          <p:cNvPicPr>
            <a:picLocks noChangeAspect="1" noChangeArrowheads="1"/>
          </p:cNvPicPr>
          <p:nvPr/>
        </p:nvPicPr>
        <p:blipFill>
          <a:blip r:embed="rId2" cstate="print"/>
          <a:srcRect/>
          <a:stretch>
            <a:fillRect/>
          </a:stretch>
        </p:blipFill>
        <p:spPr bwMode="auto">
          <a:xfrm>
            <a:off x="1040524" y="846202"/>
            <a:ext cx="8209354" cy="10929396"/>
          </a:xfrm>
          <a:prstGeom prst="rect">
            <a:avLst/>
          </a:prstGeom>
          <a:noFill/>
          <a:ln w="9525">
            <a:noFill/>
            <a:miter lim="800000"/>
            <a:headEnd/>
            <a:tailEnd/>
          </a:ln>
          <a:effectLst/>
        </p:spPr>
      </p:pic>
      <p:sp>
        <p:nvSpPr>
          <p:cNvPr id="2" name="Rechteck 1">
            <a:extLst>
              <a:ext uri="{FF2B5EF4-FFF2-40B4-BE49-F238E27FC236}">
                <a16:creationId xmlns:a16="http://schemas.microsoft.com/office/drawing/2014/main" id="{781A166D-1DA5-4FDC-87A2-8E8FD8F171BF}"/>
              </a:ext>
            </a:extLst>
          </p:cNvPr>
          <p:cNvSpPr/>
          <p:nvPr/>
        </p:nvSpPr>
        <p:spPr>
          <a:xfrm>
            <a:off x="0" y="5498784"/>
            <a:ext cx="10545456" cy="3414202"/>
          </a:xfrm>
          <a:prstGeom prst="rect">
            <a:avLst/>
          </a:prstGeom>
          <a:solidFill>
            <a:schemeClr val="tx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3"/>
          <a:stretch>
            <a:fillRect/>
          </a:stretch>
        </p:blipFill>
        <p:spPr>
          <a:xfrm>
            <a:off x="9503678" y="5546918"/>
            <a:ext cx="2496978" cy="1149568"/>
          </a:xfrm>
          <a:prstGeom prst="rect">
            <a:avLst/>
          </a:prstGeom>
        </p:spPr>
      </p:pic>
    </p:spTree>
    <p:extLst>
      <p:ext uri="{BB962C8B-B14F-4D97-AF65-F5344CB8AC3E}">
        <p14:creationId xmlns:p14="http://schemas.microsoft.com/office/powerpoint/2010/main" val="34542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2">
            <a:extLst>
              <a:ext uri="{FF2B5EF4-FFF2-40B4-BE49-F238E27FC236}">
                <a16:creationId xmlns:a16="http://schemas.microsoft.com/office/drawing/2014/main" id="{C05795E9-4F64-423B-B150-4E9F78682596}"/>
              </a:ext>
            </a:extLst>
          </p:cNvPr>
          <p:cNvPicPr>
            <a:picLocks noChangeAspect="1" noChangeArrowheads="1"/>
          </p:cNvPicPr>
          <p:nvPr/>
        </p:nvPicPr>
        <p:blipFill>
          <a:blip r:embed="rId2" cstate="print"/>
          <a:srcRect/>
          <a:stretch>
            <a:fillRect/>
          </a:stretch>
        </p:blipFill>
        <p:spPr bwMode="auto">
          <a:xfrm>
            <a:off x="1040524" y="-4130076"/>
            <a:ext cx="8209354" cy="10929396"/>
          </a:xfrm>
          <a:prstGeom prst="rect">
            <a:avLst/>
          </a:prstGeom>
          <a:noFill/>
          <a:ln w="9525">
            <a:noFill/>
            <a:miter lim="800000"/>
            <a:headEnd/>
            <a:tailEnd/>
          </a:ln>
          <a:effectLst/>
        </p:spPr>
      </p:pic>
      <p:sp>
        <p:nvSpPr>
          <p:cNvPr id="2" name="Rechteck 1">
            <a:extLst>
              <a:ext uri="{FF2B5EF4-FFF2-40B4-BE49-F238E27FC236}">
                <a16:creationId xmlns:a16="http://schemas.microsoft.com/office/drawing/2014/main" id="{781A166D-1DA5-4FDC-87A2-8E8FD8F171BF}"/>
              </a:ext>
            </a:extLst>
          </p:cNvPr>
          <p:cNvSpPr/>
          <p:nvPr/>
        </p:nvSpPr>
        <p:spPr>
          <a:xfrm>
            <a:off x="-127527" y="-1754296"/>
            <a:ext cx="10545456" cy="3414202"/>
          </a:xfrm>
          <a:prstGeom prst="rect">
            <a:avLst/>
          </a:prstGeom>
          <a:solidFill>
            <a:schemeClr val="tx1"/>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3"/>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Tree>
    <p:extLst>
      <p:ext uri="{BB962C8B-B14F-4D97-AF65-F5344CB8AC3E}">
        <p14:creationId xmlns:p14="http://schemas.microsoft.com/office/powerpoint/2010/main" val="17777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Ein</a:t>
            </a:r>
            <a:r>
              <a:rPr kumimoji="0" lang="de-DE" sz="4800" b="1"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black"/>
                  </a:solidFill>
                </a:ln>
                <a:solidFill>
                  <a:prstClr val="black"/>
                </a:solidFill>
                <a:effectLst/>
                <a:uLnTx/>
                <a:uFillTx/>
                <a:latin typeface="Calibri" panose="020F0502020204030204"/>
                <a:ea typeface="+mn-ea"/>
                <a:cs typeface="Arial" panose="020B0604020202020204" pitchFamily="34" charset="0"/>
              </a:rPr>
              <a:t>bewährter</a:t>
            </a:r>
            <a:r>
              <a:rPr kumimoji="0" lang="de-DE" sz="4800" b="0" i="0" u="none" strike="noStrike" kern="1200" cap="small" spc="0" normalizeH="0" baseline="0" noProof="0" dirty="0">
                <a:ln w="19050">
                  <a:solidFill>
                    <a:srgbClr val="FFC000"/>
                  </a:solidFill>
                </a:ln>
                <a:solidFill>
                  <a:srgbClr val="FFC000"/>
                </a:solidFill>
                <a:effectLst/>
                <a:uLnTx/>
                <a:uFillTx/>
                <a:latin typeface="Calibri" panose="020F0502020204030204"/>
                <a:ea typeface="+mn-ea"/>
                <a:cs typeface="Arial" panose="020B0604020202020204" pitchFamily="34" charset="0"/>
              </a:rPr>
              <a:t> </a:t>
            </a:r>
            <a:r>
              <a:rPr kumimoji="0" lang="de-DE" sz="4800" b="0" i="0" u="none" strike="noStrike" kern="1200" cap="small" spc="0" normalizeH="0" baseline="0" noProof="0" dirty="0">
                <a:ln w="19050">
                  <a:solidFill>
                    <a:prstClr val="white"/>
                  </a:solidFill>
                </a:ln>
                <a:solidFill>
                  <a:prstClr val="white"/>
                </a:solidFill>
                <a:effectLst/>
                <a:uLnTx/>
                <a:uFillTx/>
                <a:latin typeface="Calibri" panose="020F0502020204030204"/>
                <a:ea typeface="+mn-ea"/>
                <a:cs typeface="Arial" panose="020B0604020202020204" pitchFamily="34" charset="0"/>
              </a:rPr>
              <a:t>Glaube ?</a:t>
            </a:r>
            <a:r>
              <a:rPr kumimoji="0" lang="de-DE" sz="4800" b="0" i="0" u="none" strike="noStrike" kern="1200" cap="small" spc="0" normalizeH="0" baseline="0" noProof="0" dirty="0">
                <a:ln w="19050">
                  <a:solidFill>
                    <a:srgbClr val="E3000F"/>
                  </a:solidFill>
                </a:ln>
                <a:solidFill>
                  <a:srgbClr val="E3000F"/>
                </a:solidFill>
                <a:effectLst/>
                <a:uLnTx/>
                <a:uFillTx/>
                <a:latin typeface="Calibri" panose="020F0502020204030204"/>
                <a:ea typeface="+mn-ea"/>
                <a:cs typeface="Arial" panose="020B0604020202020204" pitchFamily="34" charset="0"/>
              </a:rPr>
              <a:t>!</a:t>
            </a:r>
            <a:r>
              <a:rPr kumimoji="0" lang="de-DE" sz="4800" b="0" i="0" u="none" strike="noStrike" kern="1200" cap="small"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de-DE" sz="4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de-DE" sz="4800" b="0" i="0" u="none" strike="noStrike" kern="1200" cap="none" spc="0" normalizeH="0" baseline="0" noProof="0" dirty="0">
              <a:ln>
                <a:noFill/>
              </a:ln>
              <a:solidFill>
                <a:srgbClr val="FFC000"/>
              </a:solidFill>
              <a:effectLst/>
              <a:uLnTx/>
              <a:uFillTx/>
              <a:latin typeface="Calibri" panose="020F0502020204030204"/>
              <a:ea typeface="+mn-ea"/>
              <a:cs typeface="Arial" panose="020B0604020202020204" pitchFamily="34" charset="0"/>
            </a:endParaRPr>
          </a:p>
        </p:txBody>
      </p:sp>
      <p:pic>
        <p:nvPicPr>
          <p:cNvPr id="11" name="Picture 22">
            <a:extLst>
              <a:ext uri="{FF2B5EF4-FFF2-40B4-BE49-F238E27FC236}">
                <a16:creationId xmlns:a16="http://schemas.microsoft.com/office/drawing/2014/main" id="{C05795E9-4F64-423B-B150-4E9F78682596}"/>
              </a:ext>
            </a:extLst>
          </p:cNvPr>
          <p:cNvPicPr>
            <a:picLocks noChangeAspect="1" noChangeArrowheads="1"/>
          </p:cNvPicPr>
          <p:nvPr/>
        </p:nvPicPr>
        <p:blipFill>
          <a:blip r:embed="rId3" cstate="print"/>
          <a:srcRect/>
          <a:stretch>
            <a:fillRect/>
          </a:stretch>
        </p:blipFill>
        <p:spPr bwMode="auto">
          <a:xfrm>
            <a:off x="3884923" y="868237"/>
            <a:ext cx="4422154" cy="5887366"/>
          </a:xfrm>
          <a:prstGeom prst="rect">
            <a:avLst/>
          </a:prstGeom>
          <a:noFill/>
          <a:ln w="9525">
            <a:noFill/>
            <a:miter lim="800000"/>
            <a:headEnd/>
            <a:tailEnd/>
          </a:ln>
          <a:effectLst/>
        </p:spPr>
      </p:pic>
    </p:spTree>
    <p:extLst>
      <p:ext uri="{BB962C8B-B14F-4D97-AF65-F5344CB8AC3E}">
        <p14:creationId xmlns:p14="http://schemas.microsoft.com/office/powerpoint/2010/main" val="3489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5904E8-4C45-498B-B8FA-A5E411241267}"/>
              </a:ext>
            </a:extLst>
          </p:cNvPr>
          <p:cNvSpPr/>
          <p:nvPr/>
        </p:nvSpPr>
        <p:spPr>
          <a:xfrm>
            <a:off x="10433785" y="784156"/>
            <a:ext cx="156687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EE839D7-6C66-4639-84DB-6DB3F4DF3BA6}"/>
              </a:ext>
            </a:extLst>
          </p:cNvPr>
          <p:cNvSpPr/>
          <p:nvPr/>
        </p:nvSpPr>
        <p:spPr>
          <a:xfrm>
            <a:off x="1040524" y="147144"/>
            <a:ext cx="2596055" cy="50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41E9EA4-50D4-4327-90FE-4D27F55AE342}"/>
              </a:ext>
            </a:extLst>
          </p:cNvPr>
          <p:cNvPicPr>
            <a:picLocks noChangeAspect="1"/>
          </p:cNvPicPr>
          <p:nvPr/>
        </p:nvPicPr>
        <p:blipFill>
          <a:blip r:embed="rId2"/>
          <a:stretch>
            <a:fillRect/>
          </a:stretch>
        </p:blipFill>
        <p:spPr>
          <a:xfrm>
            <a:off x="9503678" y="5546918"/>
            <a:ext cx="2496978" cy="1149568"/>
          </a:xfrm>
          <a:prstGeom prst="rect">
            <a:avLst/>
          </a:prstGeom>
        </p:spPr>
      </p:pic>
      <p:cxnSp>
        <p:nvCxnSpPr>
          <p:cNvPr id="5" name="Gerade Verbindung 5">
            <a:extLst>
              <a:ext uri="{FF2B5EF4-FFF2-40B4-BE49-F238E27FC236}">
                <a16:creationId xmlns:a16="http://schemas.microsoft.com/office/drawing/2014/main" id="{D6A54590-620D-40D8-89BF-C39AE31A2076}"/>
              </a:ext>
            </a:extLst>
          </p:cNvPr>
          <p:cNvCxnSpPr>
            <a:cxnSpLocks/>
          </p:cNvCxnSpPr>
          <p:nvPr/>
        </p:nvCxnSpPr>
        <p:spPr>
          <a:xfrm flipV="1">
            <a:off x="191344" y="736298"/>
            <a:ext cx="11809312"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027A0F01-26D9-434D-96C4-36E38CFF41B0}"/>
              </a:ext>
            </a:extLst>
          </p:cNvPr>
          <p:cNvSpPr txBox="1"/>
          <p:nvPr/>
        </p:nvSpPr>
        <p:spPr>
          <a:xfrm>
            <a:off x="6852744" y="700865"/>
            <a:ext cx="5147912" cy="584775"/>
          </a:xfrm>
          <a:prstGeom prst="rect">
            <a:avLst/>
          </a:prstGeom>
          <a:noFill/>
        </p:spPr>
        <p:txBody>
          <a:bodyPr wrap="square" rtlCol="0">
            <a:spAutoFit/>
          </a:bodyPr>
          <a:lstStyle/>
          <a:p>
            <a:pPr algn="r"/>
            <a:r>
              <a:rPr lang="de-DE" sz="3200" b="1" dirty="0">
                <a:cs typeface="Arial" panose="020B0604020202020204" pitchFamily="34" charset="0"/>
              </a:rPr>
              <a:t>Echtheit  </a:t>
            </a:r>
          </a:p>
        </p:txBody>
      </p:sp>
      <p:sp>
        <p:nvSpPr>
          <p:cNvPr id="7" name="Textfeld 6">
            <a:extLst>
              <a:ext uri="{FF2B5EF4-FFF2-40B4-BE49-F238E27FC236}">
                <a16:creationId xmlns:a16="http://schemas.microsoft.com/office/drawing/2014/main" id="{65C4B651-A0B5-4A8D-9A4E-F137475C9A43}"/>
              </a:ext>
            </a:extLst>
          </p:cNvPr>
          <p:cNvSpPr txBox="1"/>
          <p:nvPr/>
        </p:nvSpPr>
        <p:spPr>
          <a:xfrm>
            <a:off x="119336" y="-46842"/>
            <a:ext cx="7704856" cy="830997"/>
          </a:xfrm>
          <a:prstGeom prst="rect">
            <a:avLst/>
          </a:prstGeom>
          <a:noFill/>
        </p:spPr>
        <p:txBody>
          <a:bodyPr wrap="square" rtlCol="0">
            <a:spAutoFit/>
          </a:bodyPr>
          <a:lstStyle/>
          <a:p>
            <a:r>
              <a:rPr lang="de-DE" sz="4800" cap="small" dirty="0">
                <a:ln w="19050">
                  <a:solidFill>
                    <a:schemeClr val="bg1"/>
                  </a:solidFill>
                </a:ln>
                <a:solidFill>
                  <a:schemeClr val="bg1"/>
                </a:solidFill>
                <a:cs typeface="Arial" panose="020B0604020202020204" pitchFamily="34" charset="0"/>
              </a:rPr>
              <a:t>Ein</a:t>
            </a:r>
            <a:r>
              <a:rPr lang="de-DE" sz="4800" b="1" cap="small" dirty="0">
                <a:solidFill>
                  <a:schemeClr val="bg1"/>
                </a:solidFill>
                <a:cs typeface="Arial" panose="020B0604020202020204" pitchFamily="34" charset="0"/>
              </a:rPr>
              <a:t> </a:t>
            </a:r>
            <a:r>
              <a:rPr lang="de-DE" sz="4800" cap="small" dirty="0">
                <a:ln w="19050">
                  <a:solidFill>
                    <a:schemeClr val="tx1"/>
                  </a:solidFill>
                </a:ln>
                <a:cs typeface="Arial" panose="020B0604020202020204" pitchFamily="34" charset="0"/>
              </a:rPr>
              <a:t>bewährter</a:t>
            </a:r>
            <a:r>
              <a:rPr lang="de-DE" sz="4800" cap="small" dirty="0">
                <a:ln w="19050">
                  <a:solidFill>
                    <a:srgbClr val="FFC000"/>
                  </a:solidFill>
                </a:ln>
                <a:solidFill>
                  <a:srgbClr val="FFC000"/>
                </a:solidFill>
                <a:cs typeface="Arial" panose="020B0604020202020204" pitchFamily="34" charset="0"/>
              </a:rPr>
              <a:t> </a:t>
            </a:r>
            <a:r>
              <a:rPr lang="de-DE" sz="4800" cap="small" dirty="0">
                <a:ln w="19050">
                  <a:solidFill>
                    <a:schemeClr val="bg1"/>
                  </a:solidFill>
                </a:ln>
                <a:solidFill>
                  <a:schemeClr val="bg1"/>
                </a:solidFill>
                <a:cs typeface="Arial" panose="020B0604020202020204" pitchFamily="34" charset="0"/>
              </a:rPr>
              <a:t>Glaube ?</a:t>
            </a:r>
            <a:r>
              <a:rPr lang="de-DE" sz="4800" cap="small" dirty="0">
                <a:ln w="19050">
                  <a:solidFill>
                    <a:srgbClr val="E3000F"/>
                  </a:solidFill>
                </a:ln>
                <a:solidFill>
                  <a:srgbClr val="E3000F"/>
                </a:solidFill>
                <a:cs typeface="Arial" panose="020B0604020202020204" pitchFamily="34" charset="0"/>
              </a:rPr>
              <a:t>!</a:t>
            </a:r>
            <a:r>
              <a:rPr lang="de-DE" sz="4800" cap="small" dirty="0">
                <a:solidFill>
                  <a:schemeClr val="bg1"/>
                </a:solidFill>
                <a:cs typeface="Arial" panose="020B0604020202020204" pitchFamily="34" charset="0"/>
              </a:rPr>
              <a:t> </a:t>
            </a:r>
            <a:r>
              <a:rPr lang="de-DE" sz="4800" dirty="0">
                <a:solidFill>
                  <a:schemeClr val="bg1"/>
                </a:solidFill>
                <a:cs typeface="Arial" panose="020B0604020202020204" pitchFamily="34" charset="0"/>
              </a:rPr>
              <a:t> </a:t>
            </a:r>
            <a:endParaRPr lang="de-DE" sz="4800" dirty="0">
              <a:solidFill>
                <a:srgbClr val="FFC000"/>
              </a:solidFill>
              <a:cs typeface="Arial" panose="020B0604020202020204" pitchFamily="34" charset="0"/>
            </a:endParaRPr>
          </a:p>
        </p:txBody>
      </p:sp>
      <p:sp>
        <p:nvSpPr>
          <p:cNvPr id="10" name="Textfeld 9">
            <a:extLst>
              <a:ext uri="{FF2B5EF4-FFF2-40B4-BE49-F238E27FC236}">
                <a16:creationId xmlns:a16="http://schemas.microsoft.com/office/drawing/2014/main" id="{653DAE00-AF78-4F1D-93AD-04C33FB6E28C}"/>
              </a:ext>
            </a:extLst>
          </p:cNvPr>
          <p:cNvSpPr txBox="1"/>
          <p:nvPr/>
        </p:nvSpPr>
        <p:spPr>
          <a:xfrm>
            <a:off x="546523" y="1846112"/>
            <a:ext cx="11254050" cy="646331"/>
          </a:xfrm>
          <a:prstGeom prst="rect">
            <a:avLst/>
          </a:prstGeom>
          <a:solidFill>
            <a:schemeClr val="bg1">
              <a:alpha val="90000"/>
            </a:schemeClr>
          </a:solidFill>
        </p:spPr>
        <p:txBody>
          <a:bodyPr wrap="square" rtlCol="0">
            <a:spAutoFit/>
          </a:bodyPr>
          <a:lstStyle/>
          <a:p>
            <a:pPr algn="just">
              <a:lnSpc>
                <a:spcPct val="90000"/>
              </a:lnSpc>
              <a:spcAft>
                <a:spcPts val="0"/>
              </a:spcAft>
            </a:pPr>
            <a:r>
              <a:rPr lang="de-DE" sz="2000" b="1" dirty="0">
                <a:ln w="3175">
                  <a:noFill/>
                </a:ln>
                <a:latin typeface="Arial" panose="020B0604020202020204" pitchFamily="34" charset="0"/>
                <a:ea typeface="Calibri"/>
                <a:cs typeface="Arial" panose="020B0604020202020204" pitchFamily="34" charset="0"/>
              </a:rPr>
              <a:t>1,1: </a:t>
            </a:r>
            <a:r>
              <a:rPr lang="de-DE" sz="2000" dirty="0">
                <a:ln w="3175">
                  <a:noFill/>
                </a:ln>
                <a:latin typeface="Arial" panose="020B0604020202020204" pitchFamily="34" charset="0"/>
                <a:cs typeface="Arial" panose="020B0604020202020204" pitchFamily="34" charset="0"/>
              </a:rPr>
              <a:t>Es war ein Mann im Lande Uz, sein Name war Hiob. Und dieser Mann war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rechtschaffen</a:t>
            </a:r>
            <a:r>
              <a:rPr lang="de-DE" sz="2000" dirty="0">
                <a:ln w="3175">
                  <a:noFill/>
                </a:ln>
                <a:solidFill>
                  <a:srgbClr val="FF0000"/>
                </a:solidFill>
                <a:latin typeface="Arial" panose="020B0604020202020204" pitchFamily="34" charset="0"/>
                <a:cs typeface="Arial" panose="020B0604020202020204" pitchFamily="34" charset="0"/>
              </a:rPr>
              <a:t> </a:t>
            </a:r>
            <a:r>
              <a:rPr lang="de-DE" sz="2000" dirty="0">
                <a:ln w="3175">
                  <a:noFill/>
                </a:ln>
                <a:latin typeface="Arial" panose="020B0604020202020204" pitchFamily="34" charset="0"/>
                <a:cs typeface="Arial" panose="020B0604020202020204" pitchFamily="34" charset="0"/>
              </a:rPr>
              <a:t>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redlich</a:t>
            </a:r>
            <a:r>
              <a:rPr lang="de-DE" sz="2000" dirty="0">
                <a:ln w="3175">
                  <a:noFill/>
                </a:ln>
                <a:solidFill>
                  <a:srgbClr val="FF0000"/>
                </a:solidFill>
                <a:latin typeface="Arial" panose="020B0604020202020204" pitchFamily="34" charset="0"/>
                <a:cs typeface="Arial" panose="020B0604020202020204" pitchFamily="34" charset="0"/>
              </a:rPr>
              <a:t> </a:t>
            </a:r>
            <a:r>
              <a:rPr lang="de-DE" sz="2000" dirty="0">
                <a:ln w="3175">
                  <a:noFill/>
                </a:ln>
                <a:latin typeface="Arial" panose="020B0604020202020204" pitchFamily="34" charset="0"/>
                <a:cs typeface="Arial" panose="020B0604020202020204" pitchFamily="34" charset="0"/>
              </a:rPr>
              <a:t>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gottesfürchtig</a:t>
            </a:r>
            <a:r>
              <a:rPr lang="de-DE" sz="2000" dirty="0">
                <a:ln w="3175">
                  <a:noFill/>
                </a:ln>
                <a:solidFill>
                  <a:srgbClr val="FF0000"/>
                </a:solidFill>
                <a:latin typeface="Arial" panose="020B0604020202020204" pitchFamily="34" charset="0"/>
                <a:cs typeface="Arial" panose="020B0604020202020204" pitchFamily="34" charset="0"/>
              </a:rPr>
              <a:t> </a:t>
            </a:r>
            <a:r>
              <a:rPr lang="de-DE" sz="2000" dirty="0">
                <a:ln w="3175">
                  <a:noFill/>
                </a:ln>
                <a:latin typeface="Arial" panose="020B0604020202020204" pitchFamily="34" charset="0"/>
                <a:cs typeface="Arial" panose="020B0604020202020204" pitchFamily="34" charset="0"/>
              </a:rPr>
              <a:t>und </a:t>
            </a:r>
            <a:r>
              <a:rPr lang="de-DE" sz="2000" dirty="0">
                <a:ln w="3175">
                  <a:solidFill>
                    <a:srgbClr val="FF0000"/>
                  </a:solidFill>
                </a:ln>
                <a:solidFill>
                  <a:srgbClr val="FF0000"/>
                </a:solidFill>
                <a:latin typeface="Arial" panose="020B0604020202020204" pitchFamily="34" charset="0"/>
                <a:cs typeface="Arial" panose="020B0604020202020204" pitchFamily="34" charset="0"/>
              </a:rPr>
              <a:t>mied das Böse</a:t>
            </a:r>
            <a:r>
              <a:rPr lang="de-DE" sz="2000" dirty="0">
                <a:latin typeface="Arial" panose="020B0604020202020204" pitchFamily="34" charset="0"/>
                <a:cs typeface="Arial" panose="020B0604020202020204" pitchFamily="34" charset="0"/>
              </a:rPr>
              <a:t>.</a:t>
            </a:r>
          </a:p>
        </p:txBody>
      </p:sp>
      <p:sp>
        <p:nvSpPr>
          <p:cNvPr id="2" name="Textfeld 1">
            <a:extLst>
              <a:ext uri="{FF2B5EF4-FFF2-40B4-BE49-F238E27FC236}">
                <a16:creationId xmlns:a16="http://schemas.microsoft.com/office/drawing/2014/main" id="{81F3430D-BFA3-4BFE-B280-E11F6EE9424F}"/>
              </a:ext>
            </a:extLst>
          </p:cNvPr>
          <p:cNvSpPr txBox="1"/>
          <p:nvPr/>
        </p:nvSpPr>
        <p:spPr>
          <a:xfrm>
            <a:off x="442762" y="1212784"/>
            <a:ext cx="5062889" cy="461665"/>
          </a:xfrm>
          <a:prstGeom prst="rect">
            <a:avLst/>
          </a:prstGeom>
          <a:noFill/>
        </p:spPr>
        <p:txBody>
          <a:bodyPr wrap="square" rtlCol="0">
            <a:spAutoFit/>
          </a:bodyPr>
          <a:lstStyle/>
          <a:p>
            <a:r>
              <a:rPr lang="de-DE" sz="2400" b="1" dirty="0">
                <a:solidFill>
                  <a:schemeClr val="bg1"/>
                </a:solidFill>
              </a:rPr>
              <a:t>Hi 1,1-5: Ein bemerkenswerter Mann</a:t>
            </a:r>
          </a:p>
        </p:txBody>
      </p:sp>
    </p:spTree>
    <p:extLst>
      <p:ext uri="{BB962C8B-B14F-4D97-AF65-F5344CB8AC3E}">
        <p14:creationId xmlns:p14="http://schemas.microsoft.com/office/powerpoint/2010/main" val="22183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Microsoft Office PowerPoint</Application>
  <PresentationFormat>Breitbild</PresentationFormat>
  <Paragraphs>142</Paragraphs>
  <Slides>33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Stephanus Schäl</dc:creator>
  <cp:lastModifiedBy>Stephanus Schäl</cp:lastModifiedBy>
  <cp:revision>38</cp:revision>
  <dcterms:created xsi:type="dcterms:W3CDTF">2019-05-06T12:45:52Z</dcterms:created>
  <dcterms:modified xsi:type="dcterms:W3CDTF">2019-09-14T09:30:04Z</dcterms:modified>
</cp:coreProperties>
</file>