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8" r:id="rId2"/>
    <p:sldId id="273" r:id="rId3"/>
    <p:sldId id="274" r:id="rId4"/>
    <p:sldId id="265" r:id="rId5"/>
    <p:sldId id="259" r:id="rId6"/>
    <p:sldId id="275" r:id="rId7"/>
    <p:sldId id="276" r:id="rId8"/>
    <p:sldId id="277" r:id="rId9"/>
    <p:sldId id="266" r:id="rId10"/>
    <p:sldId id="280" r:id="rId11"/>
    <p:sldId id="278" r:id="rId12"/>
    <p:sldId id="279" r:id="rId13"/>
    <p:sldId id="267" r:id="rId14"/>
    <p:sldId id="281" r:id="rId15"/>
    <p:sldId id="282" r:id="rId16"/>
    <p:sldId id="270" r:id="rId17"/>
    <p:sldId id="291" r:id="rId18"/>
    <p:sldId id="283" r:id="rId19"/>
    <p:sldId id="284" r:id="rId20"/>
    <p:sldId id="271" r:id="rId21"/>
    <p:sldId id="285" r:id="rId22"/>
    <p:sldId id="286" r:id="rId23"/>
    <p:sldId id="287" r:id="rId24"/>
    <p:sldId id="272" r:id="rId25"/>
    <p:sldId id="288" r:id="rId26"/>
    <p:sldId id="289" r:id="rId27"/>
    <p:sldId id="290"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67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7" d="100"/>
          <a:sy n="67" d="100"/>
        </p:scale>
        <p:origin x="-114" y="-72"/>
      </p:cViewPr>
      <p:guideLst>
        <p:guide orient="horz" pos="2160"/>
        <p:guide pos="678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8A87A34-81AB-432B-8DAE-1953F412C126}" type="datetimeFigureOut">
              <a:rPr lang="en-US" smtClean="0"/>
              <a:t>10/14/2018</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8937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A87A34-81AB-432B-8DAE-1953F412C126}" type="datetimeFigureOut">
              <a:rPr lang="en-US" smtClean="0"/>
              <a:pPr/>
              <a:t>10/14/2018</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28886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A87A34-81AB-432B-8DAE-1953F412C126}" type="datetimeFigureOut">
              <a:rPr lang="en-US" smtClean="0"/>
              <a:pPr/>
              <a:t>10/14/2018</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25992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7213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A87A34-81AB-432B-8DAE-1953F412C126}" type="datetimeFigureOut">
              <a:rPr lang="en-US" smtClean="0"/>
              <a:pPr/>
              <a:t>10/14/2018</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6174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48A87A34-81AB-432B-8DAE-1953F412C126}" type="datetimeFigureOut">
              <a:rPr lang="en-US" smtClean="0"/>
              <a:t>10/14/2018</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7720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8A87A34-81AB-432B-8DAE-1953F412C126}" type="datetimeFigureOut">
              <a:rPr lang="en-US" smtClean="0"/>
              <a:pPr/>
              <a:t>10/14/2018</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99830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8A87A34-81AB-432B-8DAE-1953F412C126}" type="datetimeFigureOut">
              <a:rPr lang="en-US" smtClean="0"/>
              <a:pPr/>
              <a:t>10/14/2018</a:t>
            </a:fld>
            <a:endParaRPr lang="en-US" dirty="0"/>
          </a:p>
        </p:txBody>
      </p:sp>
      <p:sp>
        <p:nvSpPr>
          <p:cNvPr id="8" name="Fußzeilenplatzhalter 7"/>
          <p:cNvSpPr>
            <a:spLocks noGrp="1"/>
          </p:cNvSpPr>
          <p:nvPr>
            <p:ph type="ftr" sz="quarter" idx="11"/>
          </p:nvPr>
        </p:nvSpPr>
        <p:spPr/>
        <p:txBody>
          <a:bodyPr/>
          <a:lstStyle/>
          <a:p>
            <a:endParaRPr lang="en-US" dirty="0"/>
          </a:p>
        </p:txBody>
      </p:sp>
      <p:sp>
        <p:nvSpPr>
          <p:cNvPr id="9" name="Foliennummernplatzhalter 8"/>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59514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8A87A34-81AB-432B-8DAE-1953F412C126}" type="datetimeFigureOut">
              <a:rPr lang="en-US" smtClean="0"/>
              <a:t>10/14/2018</a:t>
            </a:fld>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6255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A87A34-81AB-432B-8DAE-1953F412C126}" type="datetimeFigureOut">
              <a:rPr lang="en-US" smtClean="0"/>
              <a:t>10/14/2018</a:t>
            </a:fld>
            <a:endParaRPr lang="en-US" dirty="0"/>
          </a:p>
        </p:txBody>
      </p:sp>
      <p:sp>
        <p:nvSpPr>
          <p:cNvPr id="3" name="Fußzeilenplatzhalter 2"/>
          <p:cNvSpPr>
            <a:spLocks noGrp="1"/>
          </p:cNvSpPr>
          <p:nvPr>
            <p:ph type="ftr" sz="quarter" idx="11"/>
          </p:nvPr>
        </p:nvSpPr>
        <p:spPr/>
        <p:txBody>
          <a:bodyPr/>
          <a:lstStyle/>
          <a:p>
            <a:endParaRPr lang="en-US" dirty="0"/>
          </a:p>
        </p:txBody>
      </p:sp>
      <p:sp>
        <p:nvSpPr>
          <p:cNvPr id="4" name="Foliennummernplatzhalt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5531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8A87A34-81AB-432B-8DAE-1953F412C126}" type="datetimeFigureOut">
              <a:rPr lang="en-US" smtClean="0"/>
              <a:pPr/>
              <a:t>10/14/2018</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80198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8A87A34-81AB-432B-8DAE-1953F412C126}" type="datetimeFigureOut">
              <a:rPr lang="en-US" smtClean="0"/>
              <a:t>10/14/2018</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7766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10/14/2018</a:t>
            </a:fld>
            <a:endParaRPr lang="en-US"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059081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360" y="411635"/>
            <a:ext cx="3800560" cy="5700841"/>
          </a:xfrm>
          <a:prstGeom prst="rect">
            <a:avLst/>
          </a:prstGeom>
        </p:spPr>
      </p:pic>
      <p:sp>
        <p:nvSpPr>
          <p:cNvPr id="3" name="Inhaltsplatzhalter 2"/>
          <p:cNvSpPr>
            <a:spLocks noGrp="1"/>
          </p:cNvSpPr>
          <p:nvPr>
            <p:ph sz="quarter" idx="13"/>
          </p:nvPr>
        </p:nvSpPr>
        <p:spPr>
          <a:xfrm>
            <a:off x="913774" y="2367092"/>
            <a:ext cx="6854507" cy="4280843"/>
          </a:xfrm>
        </p:spPr>
        <p:txBody>
          <a:bodyPr>
            <a:noAutofit/>
          </a:bodyPr>
          <a:lstStyle/>
          <a:p>
            <a:pPr>
              <a:lnSpc>
                <a:spcPts val="3500"/>
              </a:lnSpc>
            </a:pPr>
            <a:endParaRPr lang="de-DE" b="1" cap="none" dirty="0" smtClean="0">
              <a:latin typeface="Calibri" panose="020F0502020204030204" pitchFamily="34" charset="0"/>
              <a:cs typeface="Calibri" panose="020F0502020204030204" pitchFamily="34" charset="0"/>
            </a:endParaRPr>
          </a:p>
          <a:p>
            <a:endParaRPr lang="de-DE" sz="1800" cap="none" dirty="0">
              <a:latin typeface="Calibri" panose="020F0502020204030204" pitchFamily="34" charset="0"/>
              <a:cs typeface="Calibri" panose="020F0502020204030204" pitchFamily="34" charset="0"/>
            </a:endParaRPr>
          </a:p>
        </p:txBody>
      </p:sp>
      <p:sp>
        <p:nvSpPr>
          <p:cNvPr id="6" name="Titel 1"/>
          <p:cNvSpPr txBox="1">
            <a:spLocks/>
          </p:cNvSpPr>
          <p:nvPr/>
        </p:nvSpPr>
        <p:spPr>
          <a:xfrm>
            <a:off x="838200" y="365126"/>
            <a:ext cx="10515600" cy="887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endParaRPr lang="de-DE" sz="1800" dirty="0">
              <a:solidFill>
                <a:schemeClr val="accent5">
                  <a:lumMod val="75000"/>
                </a:schemeClr>
              </a:solidFill>
            </a:endParaRPr>
          </a:p>
        </p:txBody>
      </p:sp>
    </p:spTree>
    <p:extLst>
      <p:ext uri="{BB962C8B-B14F-4D97-AF65-F5344CB8AC3E}">
        <p14:creationId xmlns:p14="http://schemas.microsoft.com/office/powerpoint/2010/main" val="187022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dirty="0">
                <a:latin typeface="Calibri" panose="020F0502020204030204" pitchFamily="34" charset="0"/>
              </a:rPr>
              <a:t>2</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Warum gebt ihr Geld aus für </a:t>
            </a:r>
            <a:r>
              <a:rPr lang="de-DE" sz="2000" b="1" i="1" cap="none" dirty="0" smtClean="0">
                <a:solidFill>
                  <a:schemeClr val="accent2">
                    <a:lumMod val="75000"/>
                  </a:schemeClr>
                </a:solidFill>
                <a:latin typeface="Calibri" panose="020F0502020204030204" pitchFamily="34" charset="0"/>
                <a:cs typeface="Calibri" panose="020F0502020204030204" pitchFamily="34" charset="0"/>
              </a:rPr>
              <a:t>Brot, das gar keines ist</a:t>
            </a:r>
            <a:r>
              <a:rPr lang="de-DE" sz="2000" b="1" i="1" cap="none" dirty="0" smtClean="0">
                <a:latin typeface="Calibri" panose="020F0502020204030204" pitchFamily="34" charset="0"/>
                <a:cs typeface="Calibri" panose="020F0502020204030204" pitchFamily="34" charset="0"/>
              </a:rPr>
              <a:t>, den Lohn eurer Mühe für das, was niemand satt machen kann? Hört doch auf mich, dann bekommt ihr das Beste, dann esst ihr euch an Köstlichkeiten satt!</a:t>
            </a:r>
            <a:r>
              <a:rPr lang="de-DE" sz="4800" b="1" i="1" cap="none" dirty="0" smtClean="0">
                <a:latin typeface="Calibri" panose="020F0502020204030204" pitchFamily="34" charset="0"/>
              </a:rPr>
              <a:t/>
            </a:r>
            <a:br>
              <a:rPr lang="de-DE" sz="4800"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„Brot, das gar keines ist“: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Ersatz-Satt-Macher ohne Nährwert…</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706" y="2822034"/>
            <a:ext cx="2883244" cy="2537255"/>
          </a:xfrm>
          <a:prstGeom prst="rect">
            <a:avLst/>
          </a:prstGeom>
        </p:spPr>
      </p:pic>
      <p:cxnSp>
        <p:nvCxnSpPr>
          <p:cNvPr id="8" name="Gerader Verbinder 7"/>
          <p:cNvCxnSpPr/>
          <p:nvPr/>
        </p:nvCxnSpPr>
        <p:spPr>
          <a:xfrm flipV="1">
            <a:off x="7719713" y="2783192"/>
            <a:ext cx="3056237" cy="26149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7834184" y="2783192"/>
            <a:ext cx="2941766" cy="25760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8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dirty="0">
                <a:latin typeface="Calibri" panose="020F0502020204030204" pitchFamily="34" charset="0"/>
              </a:rPr>
              <a:t>2</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Warum gebt ihr Geld aus für Brot, das gar keines ist, den Lohn eurer Mühe für das, was niemand satt machen kann? Hört doch auf mich, dann bekommt ihr das Beste, dann esst ihr euch an Köstlichkeiten satt!</a:t>
            </a:r>
            <a:r>
              <a:rPr lang="de-DE" sz="4800" b="1" i="1" cap="none" dirty="0" smtClean="0">
                <a:latin typeface="Calibri" panose="020F0502020204030204" pitchFamily="34" charset="0"/>
              </a:rPr>
              <a:t/>
            </a:r>
            <a:br>
              <a:rPr lang="de-DE" sz="4800"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„Brot, das gar keines ist“: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Ersatz-Satt-Macher ohne Nährwert…</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 haben immer einen Wirkungsverlust</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846" y="3659273"/>
            <a:ext cx="3262869" cy="1835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8900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dirty="0">
                <a:latin typeface="Calibri" panose="020F0502020204030204" pitchFamily="34" charset="0"/>
              </a:rPr>
              <a:t>2</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Warum gebt ihr Geld aus für Brot, das gar keines ist, den Lohn eurer Mühe für das, was niemand satt machen kann? Hört doch auf mich, dann bekommt ihr das Beste, </a:t>
            </a:r>
            <a:r>
              <a:rPr lang="de-DE" sz="2000" b="1" i="1" cap="none" dirty="0" smtClean="0">
                <a:solidFill>
                  <a:schemeClr val="accent2">
                    <a:lumMod val="75000"/>
                  </a:schemeClr>
                </a:solidFill>
                <a:latin typeface="Calibri" panose="020F0502020204030204" pitchFamily="34" charset="0"/>
                <a:cs typeface="Calibri" panose="020F0502020204030204" pitchFamily="34" charset="0"/>
              </a:rPr>
              <a:t>dann esst ihr euch an Köstlichkeiten satt!</a:t>
            </a:r>
            <a:r>
              <a:rPr lang="de-DE" sz="4800" b="1" i="1" cap="none" dirty="0" smtClean="0">
                <a:latin typeface="Calibri" panose="020F0502020204030204" pitchFamily="34" charset="0"/>
              </a:rPr>
              <a:t/>
            </a:r>
            <a:br>
              <a:rPr lang="de-DE" sz="4800"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„Brot, das gar keines ist“: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Ersatz-Satt-Macher ohne Nährwert…</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 haben immer einen Wirkungsverlust</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Gottes Alternative: „Köstlichkeiten“ </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zum Satt-Essen!</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758" y="4379954"/>
            <a:ext cx="3834957" cy="2037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896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Hört auf mich und kommt zu mir! </a:t>
            </a:r>
            <a:r>
              <a:rPr lang="de-DE" sz="2000" b="1" i="1" cap="none" dirty="0" smtClean="0">
                <a:solidFill>
                  <a:schemeClr val="accent2">
                    <a:lumMod val="75000"/>
                  </a:schemeClr>
                </a:solidFill>
                <a:latin typeface="Calibri" panose="020F0502020204030204" pitchFamily="34" charset="0"/>
                <a:cs typeface="Calibri" panose="020F0502020204030204" pitchFamily="34" charset="0"/>
              </a:rPr>
              <a:t>Dann lebt eure Seele auf</a:t>
            </a:r>
            <a:r>
              <a:rPr lang="de-DE" sz="2000" b="1" i="1" cap="none" dirty="0" smtClean="0">
                <a:latin typeface="Calibri" panose="020F0502020204030204" pitchFamily="34" charset="0"/>
                <a:cs typeface="Calibri" panose="020F0502020204030204" pitchFamily="34" charset="0"/>
              </a:rPr>
              <a:t>,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endParaRPr lang="de-DE" sz="2400" b="1" dirty="0" smtClean="0">
              <a:solidFill>
                <a:schemeClr val="accent2">
                  <a:lumMod val="75000"/>
                </a:schemeClr>
              </a:solidFill>
              <a:latin typeface="Calibri" panose="020F0502020204030204" pitchFamily="34" charset="0"/>
              <a:cs typeface="Calibri" panose="020F0502020204030204" pitchFamily="34" charset="0"/>
            </a:endParaRPr>
          </a:p>
          <a:p>
            <a:pPr lvl="0">
              <a:lnSpc>
                <a:spcPts val="3500"/>
              </a:lnSpc>
            </a:pP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spTree>
    <p:extLst>
      <p:ext uri="{BB962C8B-B14F-4D97-AF65-F5344CB8AC3E}">
        <p14:creationId xmlns:p14="http://schemas.microsoft.com/office/powerpoint/2010/main" val="370147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Hört auf mich und kommt zu mir! Dann lebt eure Seele auf,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1. Um was es Gott zuallererst geht: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Dass deine Seele auflebt</a:t>
            </a:r>
          </a:p>
          <a:p>
            <a:pPr marL="0" lvl="0" indent="0">
              <a:lnSpc>
                <a:spcPts val="3500"/>
              </a:lnSpc>
              <a:buNone/>
            </a:pPr>
            <a:endParaRPr lang="de-DE" sz="2400" b="1" dirty="0" smtClean="0">
              <a:solidFill>
                <a:schemeClr val="accent2">
                  <a:lumMod val="75000"/>
                </a:schemeClr>
              </a:solidFill>
              <a:latin typeface="Calibri" panose="020F0502020204030204" pitchFamily="34" charset="0"/>
              <a:cs typeface="Calibri" panose="020F0502020204030204" pitchFamily="34" charset="0"/>
            </a:endParaRPr>
          </a:p>
          <a:p>
            <a:pPr lvl="0">
              <a:lnSpc>
                <a:spcPts val="3500"/>
              </a:lnSpc>
            </a:pP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66824" t="8176" b="6625"/>
          <a:stretch/>
        </p:blipFill>
        <p:spPr>
          <a:xfrm>
            <a:off x="6110847" y="3706074"/>
            <a:ext cx="2226474" cy="2686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753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Hört auf mich und kommt zu mir! Dann lebt eure Seele auf,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1. Um was es Gott zuallererst geht: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Dass deine Seele auflebt</a:t>
            </a:r>
          </a:p>
          <a:p>
            <a:pPr marL="0" lvl="0" indent="0">
              <a:lnSpc>
                <a:spcPts val="3500"/>
              </a:lnSpc>
              <a:buNone/>
            </a:pPr>
            <a:endParaRPr lang="de-DE" sz="2400" b="1" dirty="0" smtClean="0">
              <a:solidFill>
                <a:schemeClr val="accent2">
                  <a:lumMod val="75000"/>
                </a:schemeClr>
              </a:solidFill>
              <a:latin typeface="Calibri" panose="020F0502020204030204" pitchFamily="34" charset="0"/>
              <a:cs typeface="Calibri" panose="020F0502020204030204" pitchFamily="34" charset="0"/>
            </a:endParaRPr>
          </a:p>
          <a:p>
            <a:pPr lvl="0">
              <a:lnSpc>
                <a:spcPts val="3500"/>
              </a:lnSpc>
            </a:pP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66824" t="8176" b="6625"/>
          <a:stretch/>
        </p:blipFill>
        <p:spPr>
          <a:xfrm>
            <a:off x="6110847" y="3706074"/>
            <a:ext cx="2226474" cy="2686488"/>
          </a:xfrm>
          <a:prstGeom prst="rect">
            <a:avLst/>
          </a:prstGeom>
          <a:ln>
            <a:noFill/>
          </a:ln>
          <a:effectLst>
            <a:outerShdw blurRad="292100" dist="139700" dir="2700000" algn="tl" rotWithShape="0">
              <a:srgbClr val="333333">
                <a:alpha val="65000"/>
              </a:srgbClr>
            </a:outerShdw>
          </a:effectLst>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473" t="9254" r="66824" b="12019"/>
          <a:stretch/>
        </p:blipFill>
        <p:spPr>
          <a:xfrm>
            <a:off x="8469282" y="3706073"/>
            <a:ext cx="2226474" cy="2686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013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solidFill>
                  <a:schemeClr val="tx1">
                    <a:lumMod val="95000"/>
                    <a:lumOff val="5000"/>
                  </a:schemeClr>
                </a:solidFill>
                <a:latin typeface="Calibri" panose="020F0502020204030204" pitchFamily="34" charset="0"/>
                <a:cs typeface="Calibri" panose="020F0502020204030204" pitchFamily="34" charset="0"/>
              </a:rPr>
              <a:t>Hört auf mich </a:t>
            </a:r>
            <a:r>
              <a:rPr lang="de-DE" sz="2000" b="1" i="1" cap="none" dirty="0" smtClean="0">
                <a:latin typeface="Calibri" panose="020F0502020204030204" pitchFamily="34" charset="0"/>
                <a:cs typeface="Calibri" panose="020F0502020204030204" pitchFamily="34" charset="0"/>
              </a:rPr>
              <a:t>und kommt zu mir! Dann lebt eure Seele auf,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1. Um was es Gott zuallererst geht: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Dass deine Seele auflebt</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2. Die Voraussetzung dafür:</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a:t>
            </a: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Tree>
    <p:extLst>
      <p:ext uri="{BB962C8B-B14F-4D97-AF65-F5344CB8AC3E}">
        <p14:creationId xmlns:p14="http://schemas.microsoft.com/office/powerpoint/2010/main" val="7842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solidFill>
                  <a:schemeClr val="accent2">
                    <a:lumMod val="75000"/>
                  </a:schemeClr>
                </a:solidFill>
                <a:latin typeface="Calibri" panose="020F0502020204030204" pitchFamily="34" charset="0"/>
                <a:cs typeface="Calibri" panose="020F0502020204030204" pitchFamily="34" charset="0"/>
              </a:rPr>
              <a:t>Hört auf mich </a:t>
            </a:r>
            <a:r>
              <a:rPr lang="de-DE" sz="2000" b="1" i="1" cap="none" dirty="0" smtClean="0">
                <a:latin typeface="Calibri" panose="020F0502020204030204" pitchFamily="34" charset="0"/>
                <a:cs typeface="Calibri" panose="020F0502020204030204" pitchFamily="34" charset="0"/>
              </a:rPr>
              <a:t>und kommt zu mir! Dann lebt eure Seele auf,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1. Um was es Gott zuallererst geht: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Dass deine Seele auflebt</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2. Die Voraussetzung dafür:</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Hören</a:t>
            </a:r>
          </a:p>
          <a:p>
            <a:pPr lvl="0">
              <a:lnSpc>
                <a:spcPts val="3500"/>
              </a:lnSpc>
            </a:pP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44" y="4415554"/>
            <a:ext cx="2742170" cy="1762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037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Hört auf mich und </a:t>
            </a:r>
            <a:r>
              <a:rPr lang="de-DE" sz="2000" b="1" i="1" cap="none" dirty="0" smtClean="0">
                <a:solidFill>
                  <a:schemeClr val="accent2">
                    <a:lumMod val="75000"/>
                  </a:schemeClr>
                </a:solidFill>
                <a:latin typeface="Calibri" panose="020F0502020204030204" pitchFamily="34" charset="0"/>
                <a:cs typeface="Calibri" panose="020F0502020204030204" pitchFamily="34" charset="0"/>
              </a:rPr>
              <a:t>kommt zu mir</a:t>
            </a:r>
            <a:r>
              <a:rPr lang="de-DE" sz="2000" b="1" i="1" cap="none" dirty="0" smtClean="0">
                <a:latin typeface="Calibri" panose="020F0502020204030204" pitchFamily="34" charset="0"/>
                <a:cs typeface="Calibri" panose="020F0502020204030204" pitchFamily="34" charset="0"/>
              </a:rPr>
              <a:t>! Dann lebt eure Seele auf,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1. Um was es Gott zuallererst geht: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Dass deine Seele auflebt</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2. Die Voraussetzung dafür:</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Hören und Kommen!</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a:t>
            </a:r>
            <a:r>
              <a:rPr lang="de-DE" sz="2400" b="1" dirty="0">
                <a:solidFill>
                  <a:schemeClr val="accent2">
                    <a:lumMod val="75000"/>
                  </a:schemeClr>
                </a:solidFill>
                <a:latin typeface="Calibri" panose="020F0502020204030204" pitchFamily="34" charset="0"/>
                <a:cs typeface="Calibri" panose="020F0502020204030204" pitchFamily="34" charset="0"/>
              </a:rPr>
              <a:t> </a:t>
            </a: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44" y="4415554"/>
            <a:ext cx="2742170" cy="1762824"/>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514" y="3725545"/>
            <a:ext cx="3068080" cy="1717135"/>
          </a:xfrm>
          <a:prstGeom prst="rect">
            <a:avLst/>
          </a:prstGeom>
          <a:ln>
            <a:noFill/>
          </a:ln>
          <a:effectLst>
            <a:outerShdw blurRad="292100" dist="139700" dir="2700000" algn="tl" rotWithShape="0">
              <a:srgbClr val="333333">
                <a:alpha val="65000"/>
              </a:srgbClr>
            </a:outerShdw>
          </a:effectLst>
        </p:spPr>
      </p:pic>
      <p:sp>
        <p:nvSpPr>
          <p:cNvPr id="8" name="Eingekerbter Pfeil nach rechts 7"/>
          <p:cNvSpPr/>
          <p:nvPr/>
        </p:nvSpPr>
        <p:spPr>
          <a:xfrm>
            <a:off x="8938054" y="5659395"/>
            <a:ext cx="1935892" cy="518983"/>
          </a:xfrm>
          <a:prstGeom prst="notched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013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Hört auf mich und kommt zu mir! Dann lebt eure Seele auf, und ich schließe einen ewigen Bund mit euch. Ich erfülle, was ich schon David versprach.</a:t>
            </a: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Dann lebt eure Seele auf…</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1. Um was es Gott zuallererst geht:</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Dass deine Seele auflebt</a:t>
            </a:r>
          </a:p>
          <a:p>
            <a:pPr marL="0" lvl="0" indent="0">
              <a:lnSpc>
                <a:spcPts val="3500"/>
              </a:lnSpc>
              <a:buNone/>
            </a:pPr>
            <a:r>
              <a:rPr lang="de-DE" sz="2400" b="1" dirty="0" smtClean="0">
                <a:solidFill>
                  <a:schemeClr val="accent2">
                    <a:lumMod val="75000"/>
                  </a:schemeClr>
                </a:solidFill>
                <a:latin typeface="Calibri" panose="020F0502020204030204" pitchFamily="34" charset="0"/>
                <a:cs typeface="Calibri" panose="020F0502020204030204" pitchFamily="34" charset="0"/>
              </a:rPr>
              <a:t>    2. Die Voraussetzung dafür:</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Hören und Kommen!</a:t>
            </a:r>
            <a:br>
              <a:rPr lang="de-DE" sz="2400" b="1" dirty="0" smtClean="0">
                <a:solidFill>
                  <a:schemeClr val="accent2">
                    <a:lumMod val="75000"/>
                  </a:schemeClr>
                </a:solidFill>
                <a:latin typeface="Calibri" panose="020F0502020204030204" pitchFamily="34" charset="0"/>
                <a:cs typeface="Calibri" panose="020F0502020204030204" pitchFamily="34" charset="0"/>
              </a:rPr>
            </a:br>
            <a:r>
              <a:rPr lang="de-DE" sz="2400" b="1" dirty="0" smtClean="0">
                <a:solidFill>
                  <a:schemeClr val="accent2">
                    <a:lumMod val="75000"/>
                  </a:schemeClr>
                </a:solidFill>
                <a:latin typeface="Calibri" panose="020F0502020204030204" pitchFamily="34" charset="0"/>
                <a:cs typeface="Calibri" panose="020F0502020204030204" pitchFamily="34" charset="0"/>
              </a:rPr>
              <a:t>         </a:t>
            </a:r>
            <a:r>
              <a:rPr lang="de-DE" sz="2400" b="1" dirty="0">
                <a:solidFill>
                  <a:schemeClr val="accent2">
                    <a:lumMod val="75000"/>
                  </a:schemeClr>
                </a:solidFill>
                <a:latin typeface="Calibri" panose="020F0502020204030204" pitchFamily="34" charset="0"/>
                <a:cs typeface="Calibri" panose="020F0502020204030204" pitchFamily="34" charset="0"/>
              </a:rPr>
              <a:t> </a:t>
            </a:r>
            <a:r>
              <a:rPr lang="de-DE" sz="2400" b="1" dirty="0" smtClean="0">
                <a:solidFill>
                  <a:schemeClr val="accent2">
                    <a:lumMod val="75000"/>
                  </a:schemeClr>
                </a:solidFill>
                <a:latin typeface="Calibri" panose="020F0502020204030204" pitchFamily="34" charset="0"/>
                <a:cs typeface="Calibri" panose="020F0502020204030204" pitchFamily="34" charset="0"/>
              </a:rPr>
              <a:t>-&gt; Deine Entscheidung</a:t>
            </a:r>
          </a:p>
          <a:p>
            <a:pPr lvl="0">
              <a:lnSpc>
                <a:spcPts val="3500"/>
              </a:lnSpc>
            </a:pPr>
            <a:endParaRPr lang="de-DE" sz="2400" b="1" dirty="0">
              <a:solidFill>
                <a:prstClr val="black"/>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44" y="4415554"/>
            <a:ext cx="2742170" cy="1762824"/>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514" y="3725545"/>
            <a:ext cx="3068080" cy="1717135"/>
          </a:xfrm>
          <a:prstGeom prst="rect">
            <a:avLst/>
          </a:prstGeom>
          <a:ln>
            <a:noFill/>
          </a:ln>
          <a:effectLst>
            <a:outerShdw blurRad="292100" dist="139700" dir="2700000" algn="tl" rotWithShape="0">
              <a:srgbClr val="333333">
                <a:alpha val="65000"/>
              </a:srgbClr>
            </a:outerShdw>
          </a:effectLst>
        </p:spPr>
      </p:pic>
      <p:sp>
        <p:nvSpPr>
          <p:cNvPr id="8" name="Eingekerbter Pfeil nach rechts 7"/>
          <p:cNvSpPr/>
          <p:nvPr/>
        </p:nvSpPr>
        <p:spPr>
          <a:xfrm>
            <a:off x="8938054" y="5659395"/>
            <a:ext cx="1935892" cy="518983"/>
          </a:xfrm>
          <a:prstGeom prst="notched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105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360" y="411635"/>
            <a:ext cx="3800560" cy="5700841"/>
          </a:xfrm>
          <a:prstGeom prst="rect">
            <a:avLst/>
          </a:prstGeom>
        </p:spPr>
      </p:pic>
      <p:sp>
        <p:nvSpPr>
          <p:cNvPr id="3" name="Inhaltsplatzhalter 2"/>
          <p:cNvSpPr>
            <a:spLocks noGrp="1"/>
          </p:cNvSpPr>
          <p:nvPr>
            <p:ph sz="quarter" idx="13"/>
          </p:nvPr>
        </p:nvSpPr>
        <p:spPr>
          <a:xfrm>
            <a:off x="913774" y="2367092"/>
            <a:ext cx="6854507" cy="4280843"/>
          </a:xfrm>
        </p:spPr>
        <p:txBody>
          <a:bodyPr>
            <a:noAutofit/>
          </a:bodyPr>
          <a:lstStyle/>
          <a:p>
            <a:pPr>
              <a:lnSpc>
                <a:spcPts val="3500"/>
              </a:lnSpc>
            </a:pPr>
            <a:r>
              <a:rPr lang="de-DE" sz="2400" b="1" cap="none" dirty="0" smtClean="0">
                <a:solidFill>
                  <a:schemeClr val="accent2">
                    <a:lumMod val="75000"/>
                  </a:schemeClr>
                </a:solidFill>
                <a:latin typeface="Calibri" panose="020F0502020204030204" pitchFamily="34" charset="0"/>
                <a:cs typeface="Calibri" panose="020F0502020204030204" pitchFamily="34" charset="0"/>
              </a:rPr>
              <a:t>Durst: Die Sehnsucht nach dem Ewigen </a:t>
            </a:r>
            <a:br>
              <a:rPr lang="de-DE" sz="2400" b="1" cap="none" dirty="0" smtClean="0">
                <a:solidFill>
                  <a:schemeClr val="accent2">
                    <a:lumMod val="75000"/>
                  </a:schemeClr>
                </a:solidFill>
                <a:latin typeface="Calibri" panose="020F0502020204030204" pitchFamily="34" charset="0"/>
                <a:cs typeface="Calibri" panose="020F0502020204030204" pitchFamily="34" charset="0"/>
              </a:rPr>
            </a:br>
            <a:r>
              <a:rPr lang="de-DE" sz="2400" b="1" cap="none" dirty="0" smtClean="0">
                <a:solidFill>
                  <a:schemeClr val="accent2">
                    <a:lumMod val="75000"/>
                  </a:schemeClr>
                </a:solidFill>
                <a:latin typeface="Calibri" panose="020F0502020204030204" pitchFamily="34" charset="0"/>
                <a:cs typeface="Calibri" panose="020F0502020204030204" pitchFamily="34" charset="0"/>
              </a:rPr>
              <a:t>in unserer DNA (Prediger 3,11)</a:t>
            </a:r>
          </a:p>
          <a:p>
            <a:pPr>
              <a:lnSpc>
                <a:spcPts val="3500"/>
              </a:lnSpc>
            </a:pPr>
            <a:endParaRPr lang="de-DE" b="1" cap="none" dirty="0" smtClean="0">
              <a:latin typeface="Calibri" panose="020F0502020204030204" pitchFamily="34" charset="0"/>
              <a:cs typeface="Calibri" panose="020F0502020204030204" pitchFamily="34" charset="0"/>
            </a:endParaRPr>
          </a:p>
          <a:p>
            <a:endParaRPr lang="de-DE" sz="1800" cap="none" dirty="0">
              <a:latin typeface="Calibri" panose="020F0502020204030204" pitchFamily="34" charset="0"/>
              <a:cs typeface="Calibri" panose="020F0502020204030204" pitchFamily="34" charset="0"/>
            </a:endParaRPr>
          </a:p>
        </p:txBody>
      </p:sp>
      <p:sp>
        <p:nvSpPr>
          <p:cNvPr id="6" name="Titel 1"/>
          <p:cNvSpPr txBox="1">
            <a:spLocks/>
          </p:cNvSpPr>
          <p:nvPr/>
        </p:nvSpPr>
        <p:spPr>
          <a:xfrm>
            <a:off x="838200" y="365126"/>
            <a:ext cx="10515600" cy="887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endParaRPr lang="de-DE" sz="1800" dirty="0">
              <a:solidFill>
                <a:schemeClr val="accent5">
                  <a:lumMod val="75000"/>
                </a:schemeClr>
              </a:solidFill>
            </a:endParaRPr>
          </a:p>
        </p:txBody>
      </p:sp>
    </p:spTree>
    <p:extLst>
      <p:ext uri="{BB962C8B-B14F-4D97-AF65-F5344CB8AC3E}">
        <p14:creationId xmlns:p14="http://schemas.microsoft.com/office/powerpoint/2010/main" val="1095079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1" y="1540476"/>
            <a:ext cx="9696561"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dirty="0" smtClean="0">
                <a:latin typeface="Calibri" panose="020F0502020204030204" pitchFamily="34" charset="0"/>
                <a:cs typeface="Calibri" panose="020F0502020204030204" pitchFamily="34" charset="0"/>
              </a:rPr>
              <a:t>…und </a:t>
            </a:r>
            <a:r>
              <a:rPr lang="de-DE" sz="2000" b="1" i="1" dirty="0">
                <a:latin typeface="Calibri" panose="020F0502020204030204" pitchFamily="34" charset="0"/>
                <a:cs typeface="Calibri" panose="020F0502020204030204" pitchFamily="34" charset="0"/>
              </a:rPr>
              <a:t>ich schließe einen ewigen Bund mit euch. Ich erfülle, was ich schon David versprach. </a:t>
            </a:r>
            <a:r>
              <a:rPr lang="de-DE" sz="1100" b="1" i="1" dirty="0" smtClean="0">
                <a:latin typeface="Calibri" panose="020F0502020204030204" pitchFamily="34" charset="0"/>
                <a:cs typeface="Calibri" panose="020F0502020204030204" pitchFamily="34" charset="0"/>
              </a:rPr>
              <a:t>4</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Ihn habe ich zum Zeugen für die Völker bestimmt, zum Herrscher und Gebieter vieler Nationen. </a:t>
            </a:r>
            <a:r>
              <a:rPr lang="de-DE" sz="1100" b="1" i="1" dirty="0" smtClean="0">
                <a:latin typeface="Calibri" panose="020F0502020204030204" pitchFamily="34" charset="0"/>
                <a:cs typeface="Calibri" panose="020F0502020204030204" pitchFamily="34" charset="0"/>
              </a:rPr>
              <a:t>5</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Pass auf, auch du rufst künftig manches Volk herbei, das du nicht kennst! Und mancher Stamm, der dich nicht kannte, wird schnell zu dir kommen, wenn er mich bei dir sieht, Jahwe, den heiligen Gott Israels, denn ich habe dich herrlich gemacht</a:t>
            </a:r>
            <a:r>
              <a:rPr lang="de-DE" sz="2000" b="1" i="1" dirty="0" smtClean="0">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spTree>
    <p:extLst>
      <p:ext uri="{BB962C8B-B14F-4D97-AF65-F5344CB8AC3E}">
        <p14:creationId xmlns:p14="http://schemas.microsoft.com/office/powerpoint/2010/main" val="185631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1" y="1540476"/>
            <a:ext cx="9696561"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dirty="0" smtClean="0">
                <a:latin typeface="Calibri" panose="020F0502020204030204" pitchFamily="34" charset="0"/>
                <a:cs typeface="Calibri" panose="020F0502020204030204" pitchFamily="34" charset="0"/>
              </a:rPr>
              <a:t>…und </a:t>
            </a:r>
            <a:r>
              <a:rPr lang="de-DE" sz="2000" b="1" i="1" dirty="0">
                <a:latin typeface="Calibri" panose="020F0502020204030204" pitchFamily="34" charset="0"/>
                <a:cs typeface="Calibri" panose="020F0502020204030204" pitchFamily="34" charset="0"/>
              </a:rPr>
              <a:t>ich schließe einen ewigen Bund mit euch. Ich erfülle, was ich schon David versprach. </a:t>
            </a:r>
            <a:r>
              <a:rPr lang="de-DE" sz="1100" b="1" i="1" dirty="0" smtClean="0">
                <a:latin typeface="Calibri" panose="020F0502020204030204" pitchFamily="34" charset="0"/>
                <a:cs typeface="Calibri" panose="020F0502020204030204" pitchFamily="34" charset="0"/>
              </a:rPr>
              <a:t>4</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Ihn habe ich zum Zeugen für die Völker bestimmt, zum Herrscher und Gebieter vieler Nationen. </a:t>
            </a:r>
            <a:r>
              <a:rPr lang="de-DE" sz="1100" b="1" i="1" dirty="0" smtClean="0">
                <a:latin typeface="Calibri" panose="020F0502020204030204" pitchFamily="34" charset="0"/>
                <a:cs typeface="Calibri" panose="020F0502020204030204" pitchFamily="34" charset="0"/>
              </a:rPr>
              <a:t>5</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Pass auf, auch du rufst künftig manches Volk herbei, das du nicht kennst! Und mancher Stamm, der dich nicht kannte, wird schnell zu dir kommen, wenn er mich bei dir sieht, Jahwe, den heiligen Gott Israels, denn ich habe dich herrlich gemacht</a:t>
            </a:r>
            <a:r>
              <a:rPr lang="de-DE" sz="2000" b="1" i="1" dirty="0" smtClean="0">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 ist treu – und damit ganz anders als wir</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372" y="3351606"/>
            <a:ext cx="2514951" cy="2362530"/>
          </a:xfrm>
          <a:prstGeom prst="rect">
            <a:avLst/>
          </a:prstGeom>
        </p:spPr>
      </p:pic>
    </p:spTree>
    <p:extLst>
      <p:ext uri="{BB962C8B-B14F-4D97-AF65-F5344CB8AC3E}">
        <p14:creationId xmlns:p14="http://schemas.microsoft.com/office/powerpoint/2010/main" val="1086871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1" y="1540476"/>
            <a:ext cx="9696561"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dirty="0" smtClean="0">
                <a:latin typeface="Calibri" panose="020F0502020204030204" pitchFamily="34" charset="0"/>
                <a:cs typeface="Calibri" panose="020F0502020204030204" pitchFamily="34" charset="0"/>
              </a:rPr>
              <a:t>…und </a:t>
            </a:r>
            <a:r>
              <a:rPr lang="de-DE" sz="2000" b="1" i="1" dirty="0">
                <a:latin typeface="Calibri" panose="020F0502020204030204" pitchFamily="34" charset="0"/>
                <a:cs typeface="Calibri" panose="020F0502020204030204" pitchFamily="34" charset="0"/>
              </a:rPr>
              <a:t>ich schließe einen ewigen Bund mit euch. Ich erfülle, was ich schon David versprach. </a:t>
            </a:r>
            <a:r>
              <a:rPr lang="de-DE" sz="1100" b="1" i="1" dirty="0" smtClean="0">
                <a:latin typeface="Calibri" panose="020F0502020204030204" pitchFamily="34" charset="0"/>
                <a:cs typeface="Calibri" panose="020F0502020204030204" pitchFamily="34" charset="0"/>
              </a:rPr>
              <a:t>4</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Ihn habe ich zum Zeugen für die Völker bestimmt, zum Herrscher und Gebieter vieler Nationen. </a:t>
            </a:r>
            <a:r>
              <a:rPr lang="de-DE" sz="1100" b="1" i="1" dirty="0" smtClean="0">
                <a:latin typeface="Calibri" panose="020F0502020204030204" pitchFamily="34" charset="0"/>
                <a:cs typeface="Calibri" panose="020F0502020204030204" pitchFamily="34" charset="0"/>
              </a:rPr>
              <a:t>5</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Pass auf, auch du rufst künftig manches Volk herbei, das du nicht kennst! Und mancher Stamm, der dich nicht kannte, wird schnell zu dir kommen, wenn er mich bei dir sieht, Jahwe, den heiligen Gott Israels, denn ich habe dich herrlich gemacht</a:t>
            </a:r>
            <a:r>
              <a:rPr lang="de-DE" sz="2000" b="1" i="1" dirty="0" smtClean="0">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 ist treu – und damit ganz anders als wir</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Gottes Herrlichkeit offenbart sich: in uns</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473" t="9254" r="66824" b="12019"/>
          <a:stretch/>
        </p:blipFill>
        <p:spPr>
          <a:xfrm>
            <a:off x="8574066" y="3896497"/>
            <a:ext cx="2110410" cy="2546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3480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
        <p:nvSpPr>
          <p:cNvPr id="3" name="Inhaltsplatzhalter 2"/>
          <p:cNvSpPr>
            <a:spLocks noGrp="1"/>
          </p:cNvSpPr>
          <p:nvPr>
            <p:ph sz="quarter" idx="13"/>
          </p:nvPr>
        </p:nvSpPr>
        <p:spPr>
          <a:xfrm>
            <a:off x="922011" y="1540476"/>
            <a:ext cx="9696561" cy="4712043"/>
          </a:xfrm>
        </p:spPr>
        <p:txBody>
          <a:bodyPr/>
          <a:lstStyle/>
          <a:p>
            <a:pPr marL="0" indent="0">
              <a:buNone/>
            </a:pPr>
            <a:r>
              <a:rPr lang="de-DE" sz="1100" b="1" i="1" dirty="0" smtClean="0">
                <a:latin typeface="Calibri" panose="020F0502020204030204" pitchFamily="34" charset="0"/>
              </a:rPr>
              <a:t>3</a:t>
            </a:r>
            <a:r>
              <a:rPr lang="de-DE" sz="1100" b="1" i="1" cap="none" dirty="0" smtClean="0">
                <a:latin typeface="Calibri" panose="020F0502020204030204" pitchFamily="34" charset="0"/>
                <a:cs typeface="Calibri" panose="020F0502020204030204" pitchFamily="34" charset="0"/>
              </a:rPr>
              <a:t> </a:t>
            </a:r>
            <a:r>
              <a:rPr lang="de-DE" sz="2000" b="1" i="1" dirty="0" smtClean="0">
                <a:latin typeface="Calibri" panose="020F0502020204030204" pitchFamily="34" charset="0"/>
                <a:cs typeface="Calibri" panose="020F0502020204030204" pitchFamily="34" charset="0"/>
              </a:rPr>
              <a:t>…und </a:t>
            </a:r>
            <a:r>
              <a:rPr lang="de-DE" sz="2000" b="1" i="1" dirty="0">
                <a:latin typeface="Calibri" panose="020F0502020204030204" pitchFamily="34" charset="0"/>
                <a:cs typeface="Calibri" panose="020F0502020204030204" pitchFamily="34" charset="0"/>
              </a:rPr>
              <a:t>ich schließe einen ewigen Bund mit euch. Ich erfülle, was ich schon David versprach. </a:t>
            </a:r>
            <a:r>
              <a:rPr lang="de-DE" sz="1100" b="1" i="1" dirty="0" smtClean="0">
                <a:latin typeface="Calibri" panose="020F0502020204030204" pitchFamily="34" charset="0"/>
                <a:cs typeface="Calibri" panose="020F0502020204030204" pitchFamily="34" charset="0"/>
              </a:rPr>
              <a:t>4</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Ihn habe ich zum Zeugen für die Völker bestimmt, zum Herrscher und Gebieter vieler Nationen. </a:t>
            </a:r>
            <a:r>
              <a:rPr lang="de-DE" sz="1100" b="1" i="1" dirty="0" smtClean="0">
                <a:latin typeface="Calibri" panose="020F0502020204030204" pitchFamily="34" charset="0"/>
                <a:cs typeface="Calibri" panose="020F0502020204030204" pitchFamily="34" charset="0"/>
              </a:rPr>
              <a:t>5</a:t>
            </a:r>
            <a:r>
              <a:rPr lang="de-DE" sz="2000" b="1" i="1" dirty="0" smtClean="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Pass auf, auch du rufst künftig manches Volk herbei, das du nicht kennst! Und mancher Stamm, der dich nicht kannte, wird schnell zu dir kommen, wenn er mich bei dir sieht, Jahwe, den heiligen Gott Israels, denn ich habe dich herrlich gemacht</a:t>
            </a:r>
            <a:r>
              <a:rPr lang="de-DE" sz="2000" b="1" i="1" dirty="0" smtClean="0">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 ist treu – und damit ganz anders als wir</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Gottes Herrlichkeit offenbart sich: in uns</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Meine Wirkung auf Menschen…</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1" b="2658"/>
          <a:stretch/>
        </p:blipFill>
        <p:spPr>
          <a:xfrm>
            <a:off x="8453458" y="4358145"/>
            <a:ext cx="2322492" cy="2413357"/>
          </a:xfrm>
          <a:prstGeom prst="rect">
            <a:avLst/>
          </a:prstGeom>
        </p:spPr>
      </p:pic>
    </p:spTree>
    <p:extLst>
      <p:ext uri="{BB962C8B-B14F-4D97-AF65-F5344CB8AC3E}">
        <p14:creationId xmlns:p14="http://schemas.microsoft.com/office/powerpoint/2010/main" val="246522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a:solidFill>
                  <a:prstClr val="black"/>
                </a:solidFill>
                <a:latin typeface="Calibri" panose="020F0502020204030204" pitchFamily="34" charset="0"/>
                <a:cs typeface="Calibri" panose="020F0502020204030204" pitchFamily="34" charset="0"/>
              </a:rPr>
              <a:t>6</a:t>
            </a:r>
            <a:r>
              <a:rPr lang="de-DE" sz="1800" b="1" i="1" dirty="0">
                <a:solidFill>
                  <a:prstClr val="black"/>
                </a:solidFill>
                <a:latin typeface="Calibri" panose="020F0502020204030204" pitchFamily="34" charset="0"/>
                <a:cs typeface="Calibri" panose="020F0502020204030204" pitchFamily="34" charset="0"/>
              </a:rPr>
              <a:t> Sucht Jahwe, </a:t>
            </a:r>
            <a:r>
              <a:rPr lang="de-DE" sz="2000" b="1" i="1" dirty="0">
                <a:latin typeface="Calibri" panose="020F0502020204030204" pitchFamily="34" charset="0"/>
                <a:cs typeface="Calibri" panose="020F0502020204030204" pitchFamily="34" charset="0"/>
              </a:rPr>
              <a:t>solange</a:t>
            </a:r>
            <a:r>
              <a:rPr lang="de-DE" sz="1800" b="1" i="1" dirty="0">
                <a:solidFill>
                  <a:prstClr val="black"/>
                </a:solidFill>
                <a:latin typeface="Calibri" panose="020F0502020204030204" pitchFamily="34" charset="0"/>
                <a:cs typeface="Calibri" panose="020F0502020204030204" pitchFamily="34" charset="0"/>
              </a:rPr>
              <a:t> er sich finden lässt! Ruft ihn an, solange er euch nahe ist! </a:t>
            </a:r>
            <a:r>
              <a:rPr lang="de-DE" sz="1100" b="1" i="1" dirty="0" smtClean="0">
                <a:solidFill>
                  <a:prstClr val="black"/>
                </a:solidFill>
                <a:latin typeface="Calibri" panose="020F0502020204030204" pitchFamily="34" charset="0"/>
                <a:cs typeface="Calibri" panose="020F0502020204030204" pitchFamily="34" charset="0"/>
              </a:rPr>
              <a:t>7</a:t>
            </a:r>
            <a:r>
              <a:rPr lang="de-DE" sz="1800" b="1" i="1" dirty="0" smtClean="0">
                <a:solidFill>
                  <a:prstClr val="black"/>
                </a:solidFill>
                <a:latin typeface="Calibri" panose="020F0502020204030204" pitchFamily="34" charset="0"/>
                <a:cs typeface="Calibri" panose="020F0502020204030204" pitchFamily="34" charset="0"/>
              </a:rPr>
              <a:t> </a:t>
            </a:r>
            <a:r>
              <a:rPr lang="de-DE" sz="1800" b="1" i="1" dirty="0">
                <a:solidFill>
                  <a:prstClr val="black"/>
                </a:solidFill>
                <a:latin typeface="Calibri" panose="020F0502020204030204" pitchFamily="34" charset="0"/>
                <a:cs typeface="Calibri" panose="020F0502020204030204" pitchFamily="34" charset="0"/>
              </a:rPr>
              <a:t>Der Gottlose verlasse seinen Weg, der Schurke seine schlimmen Gedanken! Er kehre um zu Jahwe, damit er sich seiner erbarmt, zu unserem Gott, denn er ist im Verzeihen groß</a:t>
            </a:r>
            <a:r>
              <a:rPr lang="de-DE" sz="1800" b="1" i="1" dirty="0" smtClean="0">
                <a:solidFill>
                  <a:prstClr val="black"/>
                </a:solidFill>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Tree>
    <p:extLst>
      <p:ext uri="{BB962C8B-B14F-4D97-AF65-F5344CB8AC3E}">
        <p14:creationId xmlns:p14="http://schemas.microsoft.com/office/powerpoint/2010/main" val="3144932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a:solidFill>
                  <a:prstClr val="black"/>
                </a:solidFill>
                <a:latin typeface="Calibri" panose="020F0502020204030204" pitchFamily="34" charset="0"/>
                <a:cs typeface="Calibri" panose="020F0502020204030204" pitchFamily="34" charset="0"/>
              </a:rPr>
              <a:t>6</a:t>
            </a:r>
            <a:r>
              <a:rPr lang="de-DE" sz="1800" b="1" i="1" dirty="0">
                <a:solidFill>
                  <a:prstClr val="black"/>
                </a:solidFill>
                <a:latin typeface="Calibri" panose="020F0502020204030204" pitchFamily="34" charset="0"/>
                <a:cs typeface="Calibri" panose="020F0502020204030204" pitchFamily="34" charset="0"/>
              </a:rPr>
              <a:t> Sucht Jahwe, </a:t>
            </a:r>
            <a:r>
              <a:rPr lang="de-DE" sz="2000" b="1" i="1" dirty="0">
                <a:latin typeface="Calibri" panose="020F0502020204030204" pitchFamily="34" charset="0"/>
                <a:cs typeface="Calibri" panose="020F0502020204030204" pitchFamily="34" charset="0"/>
              </a:rPr>
              <a:t>solange</a:t>
            </a:r>
            <a:r>
              <a:rPr lang="de-DE" sz="1800" b="1" i="1" dirty="0">
                <a:solidFill>
                  <a:prstClr val="black"/>
                </a:solidFill>
                <a:latin typeface="Calibri" panose="020F0502020204030204" pitchFamily="34" charset="0"/>
                <a:cs typeface="Calibri" panose="020F0502020204030204" pitchFamily="34" charset="0"/>
              </a:rPr>
              <a:t> er sich finden lässt! Ruft ihn an, solange er euch nahe ist! </a:t>
            </a:r>
            <a:r>
              <a:rPr lang="de-DE" sz="1100" b="1" i="1" dirty="0" smtClean="0">
                <a:solidFill>
                  <a:prstClr val="black"/>
                </a:solidFill>
                <a:latin typeface="Calibri" panose="020F0502020204030204" pitchFamily="34" charset="0"/>
                <a:cs typeface="Calibri" panose="020F0502020204030204" pitchFamily="34" charset="0"/>
              </a:rPr>
              <a:t>7</a:t>
            </a:r>
            <a:r>
              <a:rPr lang="de-DE" sz="1800" b="1" i="1" dirty="0" smtClean="0">
                <a:solidFill>
                  <a:prstClr val="black"/>
                </a:solidFill>
                <a:latin typeface="Calibri" panose="020F0502020204030204" pitchFamily="34" charset="0"/>
                <a:cs typeface="Calibri" panose="020F0502020204030204" pitchFamily="34" charset="0"/>
              </a:rPr>
              <a:t> </a:t>
            </a:r>
            <a:r>
              <a:rPr lang="de-DE" sz="1800" b="1" i="1" dirty="0">
                <a:solidFill>
                  <a:prstClr val="black"/>
                </a:solidFill>
                <a:latin typeface="Calibri" panose="020F0502020204030204" pitchFamily="34" charset="0"/>
                <a:cs typeface="Calibri" panose="020F0502020204030204" pitchFamily="34" charset="0"/>
              </a:rPr>
              <a:t>Der Gottlose verlasse seinen Weg, der Schurke seine schlimmen Gedanken! Er kehre um zu Jahwe, damit er sich seiner erbarmt, zu unserem Gott, denn er ist im Verzeihen groß</a:t>
            </a:r>
            <a:r>
              <a:rPr lang="de-DE" sz="1800" b="1" i="1" dirty="0" smtClean="0">
                <a:solidFill>
                  <a:prstClr val="black"/>
                </a:solidFill>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Motivation zur Umkehr</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8971" r="5539"/>
          <a:stretch/>
        </p:blipFill>
        <p:spPr>
          <a:xfrm>
            <a:off x="7349875" y="2951917"/>
            <a:ext cx="3359315" cy="1889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7729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a:solidFill>
                  <a:prstClr val="black"/>
                </a:solidFill>
                <a:latin typeface="Calibri" panose="020F0502020204030204" pitchFamily="34" charset="0"/>
                <a:cs typeface="Calibri" panose="020F0502020204030204" pitchFamily="34" charset="0"/>
              </a:rPr>
              <a:t>6</a:t>
            </a:r>
            <a:r>
              <a:rPr lang="de-DE" sz="1800" b="1" i="1" dirty="0">
                <a:solidFill>
                  <a:prstClr val="black"/>
                </a:solidFill>
                <a:latin typeface="Calibri" panose="020F0502020204030204" pitchFamily="34" charset="0"/>
                <a:cs typeface="Calibri" panose="020F0502020204030204" pitchFamily="34" charset="0"/>
              </a:rPr>
              <a:t> Sucht Jahwe, </a:t>
            </a:r>
            <a:r>
              <a:rPr lang="de-DE" sz="2000" b="1" i="1" dirty="0">
                <a:latin typeface="Calibri" panose="020F0502020204030204" pitchFamily="34" charset="0"/>
                <a:cs typeface="Calibri" panose="020F0502020204030204" pitchFamily="34" charset="0"/>
              </a:rPr>
              <a:t>solange</a:t>
            </a:r>
            <a:r>
              <a:rPr lang="de-DE" sz="1800" b="1" i="1" dirty="0">
                <a:solidFill>
                  <a:prstClr val="black"/>
                </a:solidFill>
                <a:latin typeface="Calibri" panose="020F0502020204030204" pitchFamily="34" charset="0"/>
                <a:cs typeface="Calibri" panose="020F0502020204030204" pitchFamily="34" charset="0"/>
              </a:rPr>
              <a:t> er sich finden lässt! Ruft ihn an, solange er euch nahe ist! </a:t>
            </a:r>
            <a:r>
              <a:rPr lang="de-DE" sz="1100" b="1" i="1" dirty="0" smtClean="0">
                <a:solidFill>
                  <a:prstClr val="black"/>
                </a:solidFill>
                <a:latin typeface="Calibri" panose="020F0502020204030204" pitchFamily="34" charset="0"/>
                <a:cs typeface="Calibri" panose="020F0502020204030204" pitchFamily="34" charset="0"/>
              </a:rPr>
              <a:t>7</a:t>
            </a:r>
            <a:r>
              <a:rPr lang="de-DE" sz="1800" b="1" i="1" dirty="0" smtClean="0">
                <a:solidFill>
                  <a:prstClr val="black"/>
                </a:solidFill>
                <a:latin typeface="Calibri" panose="020F0502020204030204" pitchFamily="34" charset="0"/>
                <a:cs typeface="Calibri" panose="020F0502020204030204" pitchFamily="34" charset="0"/>
              </a:rPr>
              <a:t> </a:t>
            </a:r>
            <a:r>
              <a:rPr lang="de-DE" sz="1800" b="1" i="1" dirty="0">
                <a:solidFill>
                  <a:prstClr val="black"/>
                </a:solidFill>
                <a:latin typeface="Calibri" panose="020F0502020204030204" pitchFamily="34" charset="0"/>
                <a:cs typeface="Calibri" panose="020F0502020204030204" pitchFamily="34" charset="0"/>
              </a:rPr>
              <a:t>Der Gottlose verlasse seinen Weg, der Schurke seine schlimmen Gedanken! Er kehre um zu Jahwe, damit er sich seiner erbarmt, zu unserem Gott, denn er ist im Verzeihen groß</a:t>
            </a:r>
            <a:r>
              <a:rPr lang="de-DE" sz="1800" b="1" i="1" dirty="0" smtClean="0">
                <a:solidFill>
                  <a:prstClr val="black"/>
                </a:solidFill>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Motivation zur Umkehr</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Groß in Verzeihen</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406" y="3363095"/>
            <a:ext cx="2323071" cy="2323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5026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22012" y="1540476"/>
            <a:ext cx="9647134" cy="4712043"/>
          </a:xfrm>
        </p:spPr>
        <p:txBody>
          <a:bodyPr/>
          <a:lstStyle/>
          <a:p>
            <a:pPr marL="0" indent="0">
              <a:buNone/>
            </a:pPr>
            <a:r>
              <a:rPr lang="de-DE" sz="1100" b="1" i="1" dirty="0">
                <a:solidFill>
                  <a:prstClr val="black"/>
                </a:solidFill>
                <a:latin typeface="Calibri" panose="020F0502020204030204" pitchFamily="34" charset="0"/>
                <a:cs typeface="Calibri" panose="020F0502020204030204" pitchFamily="34" charset="0"/>
              </a:rPr>
              <a:t>6</a:t>
            </a:r>
            <a:r>
              <a:rPr lang="de-DE" sz="1800" b="1" i="1" dirty="0">
                <a:solidFill>
                  <a:prstClr val="black"/>
                </a:solidFill>
                <a:latin typeface="Calibri" panose="020F0502020204030204" pitchFamily="34" charset="0"/>
                <a:cs typeface="Calibri" panose="020F0502020204030204" pitchFamily="34" charset="0"/>
              </a:rPr>
              <a:t> Sucht Jahwe, </a:t>
            </a:r>
            <a:r>
              <a:rPr lang="de-DE" sz="2000" b="1" i="1" dirty="0">
                <a:latin typeface="Calibri" panose="020F0502020204030204" pitchFamily="34" charset="0"/>
                <a:cs typeface="Calibri" panose="020F0502020204030204" pitchFamily="34" charset="0"/>
              </a:rPr>
              <a:t>solange</a:t>
            </a:r>
            <a:r>
              <a:rPr lang="de-DE" sz="1800" b="1" i="1" dirty="0">
                <a:solidFill>
                  <a:prstClr val="black"/>
                </a:solidFill>
                <a:latin typeface="Calibri" panose="020F0502020204030204" pitchFamily="34" charset="0"/>
                <a:cs typeface="Calibri" panose="020F0502020204030204" pitchFamily="34" charset="0"/>
              </a:rPr>
              <a:t> er sich finden lässt! Ruft ihn an, solange er euch nahe ist! </a:t>
            </a:r>
            <a:r>
              <a:rPr lang="de-DE" sz="1100" b="1" i="1" dirty="0" smtClean="0">
                <a:solidFill>
                  <a:prstClr val="black"/>
                </a:solidFill>
                <a:latin typeface="Calibri" panose="020F0502020204030204" pitchFamily="34" charset="0"/>
                <a:cs typeface="Calibri" panose="020F0502020204030204" pitchFamily="34" charset="0"/>
              </a:rPr>
              <a:t>7</a:t>
            </a:r>
            <a:r>
              <a:rPr lang="de-DE" sz="1800" b="1" i="1" dirty="0" smtClean="0">
                <a:solidFill>
                  <a:prstClr val="black"/>
                </a:solidFill>
                <a:latin typeface="Calibri" panose="020F0502020204030204" pitchFamily="34" charset="0"/>
                <a:cs typeface="Calibri" panose="020F0502020204030204" pitchFamily="34" charset="0"/>
              </a:rPr>
              <a:t> </a:t>
            </a:r>
            <a:r>
              <a:rPr lang="de-DE" sz="1800" b="1" i="1" dirty="0">
                <a:solidFill>
                  <a:prstClr val="black"/>
                </a:solidFill>
                <a:latin typeface="Calibri" panose="020F0502020204030204" pitchFamily="34" charset="0"/>
                <a:cs typeface="Calibri" panose="020F0502020204030204" pitchFamily="34" charset="0"/>
              </a:rPr>
              <a:t>Der Gottlose verlasse seinen Weg, der Schurke seine schlimmen Gedanken! Er kehre um zu Jahwe, damit er sich seiner erbarmt, zu unserem Gott, denn er ist im Verzeihen groß</a:t>
            </a:r>
            <a:r>
              <a:rPr lang="de-DE" sz="1800" b="1" i="1" dirty="0" smtClean="0">
                <a:solidFill>
                  <a:prstClr val="black"/>
                </a:solidFill>
                <a:latin typeface="Calibri" panose="020F0502020204030204" pitchFamily="34" charset="0"/>
                <a:cs typeface="Calibri" panose="020F0502020204030204" pitchFamily="34" charset="0"/>
              </a:rPr>
              <a:t>!</a:t>
            </a:r>
            <a:endParaRPr lang="de-DE" sz="2000" b="1" i="1" cap="none" dirty="0" smtClean="0">
              <a:latin typeface="Calibri" panose="020F0502020204030204" pitchFamily="34" charset="0"/>
              <a:cs typeface="Calibri" panose="020F0502020204030204" pitchFamily="34" charset="0"/>
            </a:endParaRPr>
          </a:p>
          <a:p>
            <a:pPr marL="0" indent="0">
              <a:buNone/>
            </a:pPr>
            <a:r>
              <a:rPr lang="de-DE" sz="2000" i="1" cap="none" dirty="0" smtClean="0">
                <a:latin typeface="Calibri" panose="020F0502020204030204" pitchFamily="34" charset="0"/>
                <a:cs typeface="Calibri" panose="020F0502020204030204" pitchFamily="34" charset="0"/>
              </a:rPr>
              <a:t> </a:t>
            </a:r>
            <a:endParaRPr lang="de-DE"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Motivation zur Umkehr</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Groß in Verzeihen</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 wartet darauf, dass wir umkehren</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279" y="4123037"/>
            <a:ext cx="2690149" cy="1940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276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360" y="411635"/>
            <a:ext cx="3800560" cy="5700841"/>
          </a:xfrm>
          <a:prstGeom prst="rect">
            <a:avLst/>
          </a:prstGeom>
        </p:spPr>
      </p:pic>
      <p:sp>
        <p:nvSpPr>
          <p:cNvPr id="3" name="Inhaltsplatzhalter 2"/>
          <p:cNvSpPr>
            <a:spLocks noGrp="1"/>
          </p:cNvSpPr>
          <p:nvPr>
            <p:ph sz="quarter" idx="13"/>
          </p:nvPr>
        </p:nvSpPr>
        <p:spPr>
          <a:xfrm>
            <a:off x="913774" y="2367092"/>
            <a:ext cx="6854507" cy="4280843"/>
          </a:xfrm>
        </p:spPr>
        <p:txBody>
          <a:bodyPr>
            <a:noAutofit/>
          </a:bodyPr>
          <a:lstStyle/>
          <a:p>
            <a:pPr>
              <a:lnSpc>
                <a:spcPts val="3500"/>
              </a:lnSpc>
            </a:pPr>
            <a:r>
              <a:rPr lang="de-DE" sz="2400" b="1" cap="none" dirty="0" smtClean="0">
                <a:solidFill>
                  <a:schemeClr val="accent2">
                    <a:lumMod val="75000"/>
                  </a:schemeClr>
                </a:solidFill>
                <a:latin typeface="Calibri" panose="020F0502020204030204" pitchFamily="34" charset="0"/>
                <a:cs typeface="Calibri" panose="020F0502020204030204" pitchFamily="34" charset="0"/>
              </a:rPr>
              <a:t>Durst: Die Sehnsucht nach dem Ewigen </a:t>
            </a:r>
            <a:br>
              <a:rPr lang="de-DE" sz="2400" b="1" cap="none" dirty="0" smtClean="0">
                <a:solidFill>
                  <a:schemeClr val="accent2">
                    <a:lumMod val="75000"/>
                  </a:schemeClr>
                </a:solidFill>
                <a:latin typeface="Calibri" panose="020F0502020204030204" pitchFamily="34" charset="0"/>
                <a:cs typeface="Calibri" panose="020F0502020204030204" pitchFamily="34" charset="0"/>
              </a:rPr>
            </a:br>
            <a:r>
              <a:rPr lang="de-DE" sz="2400" b="1" cap="none" dirty="0" smtClean="0">
                <a:solidFill>
                  <a:schemeClr val="accent2">
                    <a:lumMod val="75000"/>
                  </a:schemeClr>
                </a:solidFill>
                <a:latin typeface="Calibri" panose="020F0502020204030204" pitchFamily="34" charset="0"/>
                <a:cs typeface="Calibri" panose="020F0502020204030204" pitchFamily="34" charset="0"/>
              </a:rPr>
              <a:t>in unserer DNA (Prediger 3,11)</a:t>
            </a:r>
          </a:p>
          <a:p>
            <a:pPr>
              <a:lnSpc>
                <a:spcPts val="3500"/>
              </a:lnSpc>
            </a:pPr>
            <a:r>
              <a:rPr lang="de-DE" sz="2400" b="1" cap="none" dirty="0" smtClean="0">
                <a:solidFill>
                  <a:schemeClr val="accent2">
                    <a:lumMod val="75000"/>
                  </a:schemeClr>
                </a:solidFill>
                <a:latin typeface="Calibri" panose="020F0502020204030204" pitchFamily="34" charset="0"/>
                <a:cs typeface="Calibri" panose="020F0502020204030204" pitchFamily="34" charset="0"/>
              </a:rPr>
              <a:t>Nur Gott kann diesen Durst </a:t>
            </a:r>
            <a:br>
              <a:rPr lang="de-DE" sz="2400" b="1" cap="none" dirty="0" smtClean="0">
                <a:solidFill>
                  <a:schemeClr val="accent2">
                    <a:lumMod val="75000"/>
                  </a:schemeClr>
                </a:solidFill>
                <a:latin typeface="Calibri" panose="020F0502020204030204" pitchFamily="34" charset="0"/>
                <a:cs typeface="Calibri" panose="020F0502020204030204" pitchFamily="34" charset="0"/>
              </a:rPr>
            </a:br>
            <a:r>
              <a:rPr lang="de-DE" sz="2400" b="1" cap="none" dirty="0" smtClean="0">
                <a:solidFill>
                  <a:schemeClr val="accent2">
                    <a:lumMod val="75000"/>
                  </a:schemeClr>
                </a:solidFill>
                <a:latin typeface="Calibri" panose="020F0502020204030204" pitchFamily="34" charset="0"/>
                <a:cs typeface="Calibri" panose="020F0502020204030204" pitchFamily="34" charset="0"/>
              </a:rPr>
              <a:t>wirklich stillen</a:t>
            </a:r>
          </a:p>
          <a:p>
            <a:pPr>
              <a:lnSpc>
                <a:spcPts val="3500"/>
              </a:lnSpc>
            </a:pPr>
            <a:endParaRPr lang="de-DE" b="1" cap="none" dirty="0" smtClean="0">
              <a:latin typeface="Calibri" panose="020F0502020204030204" pitchFamily="34" charset="0"/>
              <a:cs typeface="Calibri" panose="020F0502020204030204" pitchFamily="34" charset="0"/>
            </a:endParaRPr>
          </a:p>
          <a:p>
            <a:endParaRPr lang="de-DE" sz="1800" cap="none" dirty="0">
              <a:latin typeface="Calibri" panose="020F0502020204030204" pitchFamily="34" charset="0"/>
              <a:cs typeface="Calibri" panose="020F0502020204030204" pitchFamily="34" charset="0"/>
            </a:endParaRPr>
          </a:p>
        </p:txBody>
      </p:sp>
      <p:sp>
        <p:nvSpPr>
          <p:cNvPr id="6" name="Titel 1"/>
          <p:cNvSpPr txBox="1">
            <a:spLocks/>
          </p:cNvSpPr>
          <p:nvPr/>
        </p:nvSpPr>
        <p:spPr>
          <a:xfrm>
            <a:off x="838200" y="365126"/>
            <a:ext cx="10515600" cy="8870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endParaRPr lang="de-DE" sz="1800" dirty="0">
              <a:solidFill>
                <a:schemeClr val="accent5">
                  <a:lumMod val="75000"/>
                </a:schemeClr>
              </a:solidFill>
            </a:endParaRPr>
          </a:p>
        </p:txBody>
      </p:sp>
    </p:spTree>
    <p:extLst>
      <p:ext uri="{BB962C8B-B14F-4D97-AF65-F5344CB8AC3E}">
        <p14:creationId xmlns:p14="http://schemas.microsoft.com/office/powerpoint/2010/main" val="1572541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effectLst>
                  <a:outerShdw blurRad="38100" dist="38100" dir="2700000" algn="tl">
                    <a:srgbClr val="000000">
                      <a:alpha val="43137"/>
                    </a:srgbClr>
                  </a:outerShdw>
                </a:effectLst>
              </a:rPr>
              <a:t/>
            </a:r>
            <a:br>
              <a:rPr lang="de-DE" b="1" dirty="0" smtClean="0">
                <a:solidFill>
                  <a:schemeClr val="accent5">
                    <a:lumMod val="75000"/>
                  </a:schemeClr>
                </a:solidFill>
                <a:effectLst>
                  <a:outerShdw blurRad="38100" dist="38100" dir="2700000" algn="tl">
                    <a:srgbClr val="000000">
                      <a:alpha val="43137"/>
                    </a:srgbClr>
                  </a:outerShdw>
                </a:effectLst>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sp>
        <p:nvSpPr>
          <p:cNvPr id="3" name="Inhaltsplatzhalter 2"/>
          <p:cNvSpPr>
            <a:spLocks noGrp="1"/>
          </p:cNvSpPr>
          <p:nvPr>
            <p:ph sz="quarter" idx="13"/>
          </p:nvPr>
        </p:nvSpPr>
        <p:spPr>
          <a:xfrm>
            <a:off x="913774" y="1622854"/>
            <a:ext cx="9663610" cy="5025081"/>
          </a:xfrm>
        </p:spPr>
        <p:txBody>
          <a:bodyPr>
            <a:noAutofit/>
          </a:bodyPr>
          <a:lstStyle/>
          <a:p>
            <a:pPr marL="0" indent="0">
              <a:lnSpc>
                <a:spcPts val="2400"/>
              </a:lnSpc>
              <a:buNone/>
            </a:pPr>
            <a:r>
              <a:rPr lang="de-DE" sz="1100" b="1" i="1" cap="none" dirty="0">
                <a:latin typeface="Calibri" panose="020F0502020204030204" pitchFamily="34" charset="0"/>
                <a:cs typeface="Calibri" panose="020F0502020204030204" pitchFamily="34" charset="0"/>
              </a:rPr>
              <a:t>1</a:t>
            </a:r>
            <a:r>
              <a:rPr lang="de-DE" sz="1800" b="1" i="1" cap="none" dirty="0">
                <a:latin typeface="Calibri" panose="020F0502020204030204" pitchFamily="34" charset="0"/>
                <a:cs typeface="Calibri" panose="020F0502020204030204" pitchFamily="34" charset="0"/>
              </a:rPr>
              <a:t> </a:t>
            </a:r>
            <a:r>
              <a:rPr lang="de-DE" sz="1800" b="1" i="1" cap="none" dirty="0" smtClean="0">
                <a:latin typeface="Calibri" panose="020F0502020204030204" pitchFamily="34" charset="0"/>
                <a:cs typeface="Calibri" panose="020F0502020204030204" pitchFamily="34" charset="0"/>
              </a:rPr>
              <a:t>He</a:t>
            </a:r>
            <a:r>
              <a:rPr lang="de-DE" sz="1800" b="1" i="1" cap="none" dirty="0">
                <a:latin typeface="Calibri" panose="020F0502020204030204" pitchFamily="34" charset="0"/>
                <a:cs typeface="Calibri" panose="020F0502020204030204" pitchFamily="34" charset="0"/>
              </a:rPr>
              <a:t>, ihr Durstigen alle, kommt her zum Wasser! Kommt her, auch wenn ihr kein Geld habt! </a:t>
            </a:r>
            <a:r>
              <a:rPr lang="de-DE" sz="1800" b="1" i="1" cap="none" dirty="0" smtClean="0">
                <a:latin typeface="Calibri" panose="020F0502020204030204" pitchFamily="34" charset="0"/>
                <a:cs typeface="Calibri" panose="020F0502020204030204" pitchFamily="34" charset="0"/>
              </a:rPr>
              <a:t/>
            </a:r>
            <a:br>
              <a:rPr lang="de-DE" sz="1800" b="1" i="1" cap="none" dirty="0" smtClean="0">
                <a:latin typeface="Calibri" panose="020F0502020204030204" pitchFamily="34" charset="0"/>
                <a:cs typeface="Calibri" panose="020F0502020204030204" pitchFamily="34" charset="0"/>
              </a:rPr>
            </a:br>
            <a:r>
              <a:rPr lang="de-DE" sz="1800" b="1" i="1" cap="none" dirty="0" smtClean="0">
                <a:latin typeface="Calibri" panose="020F0502020204030204" pitchFamily="34" charset="0"/>
                <a:cs typeface="Calibri" panose="020F0502020204030204" pitchFamily="34" charset="0"/>
              </a:rPr>
              <a:t>Kauft </a:t>
            </a:r>
            <a:r>
              <a:rPr lang="de-DE" sz="1800" b="1" i="1" cap="none" dirty="0">
                <a:latin typeface="Calibri" panose="020F0502020204030204" pitchFamily="34" charset="0"/>
                <a:cs typeface="Calibri" panose="020F0502020204030204" pitchFamily="34" charset="0"/>
              </a:rPr>
              <a:t>und esst! Ja, kommt, kauft ohne Geld, kauft Wein und Milch! Es kostet nichts. </a:t>
            </a:r>
            <a:r>
              <a:rPr lang="de-DE" sz="1800" b="1" i="1" cap="none" dirty="0" smtClean="0">
                <a:latin typeface="Calibri" panose="020F0502020204030204" pitchFamily="34" charset="0"/>
                <a:cs typeface="Calibri" panose="020F0502020204030204" pitchFamily="34" charset="0"/>
              </a:rPr>
              <a:t/>
            </a:r>
            <a:br>
              <a:rPr lang="de-DE" sz="1800" b="1" i="1" cap="none" dirty="0" smtClean="0">
                <a:latin typeface="Calibri" panose="020F0502020204030204" pitchFamily="34" charset="0"/>
                <a:cs typeface="Calibri" panose="020F0502020204030204" pitchFamily="34" charset="0"/>
              </a:rPr>
            </a:br>
            <a:r>
              <a:rPr lang="de-DE" sz="1100" b="1" i="1" cap="none" dirty="0" smtClean="0">
                <a:latin typeface="Calibri" panose="020F0502020204030204" pitchFamily="34" charset="0"/>
                <a:cs typeface="Calibri" panose="020F0502020204030204" pitchFamily="34" charset="0"/>
              </a:rPr>
              <a:t>2</a:t>
            </a:r>
            <a:r>
              <a:rPr lang="de-DE" sz="1800" b="1" i="1" cap="none" dirty="0" smtClean="0">
                <a:latin typeface="Calibri" panose="020F0502020204030204" pitchFamily="34" charset="0"/>
                <a:cs typeface="Calibri" panose="020F0502020204030204" pitchFamily="34" charset="0"/>
              </a:rPr>
              <a:t> </a:t>
            </a:r>
            <a:r>
              <a:rPr lang="de-DE" sz="1800" b="1" i="1" cap="none" dirty="0">
                <a:latin typeface="Calibri" panose="020F0502020204030204" pitchFamily="34" charset="0"/>
                <a:cs typeface="Calibri" panose="020F0502020204030204" pitchFamily="34" charset="0"/>
              </a:rPr>
              <a:t>Warum gebt ihr Geld aus für Brot, das gar keins ist, den Lohn eurer Mühe für das, was niemand satt machen kann? Hört doch auf mich, dann bekommt ihr das Beste, dann esst ihr euch an Köstlichkeiten satt! </a:t>
            </a:r>
            <a:r>
              <a:rPr lang="de-DE" sz="1100" b="1" i="1" cap="none" dirty="0" smtClean="0">
                <a:latin typeface="Calibri" panose="020F0502020204030204" pitchFamily="34" charset="0"/>
                <a:cs typeface="Calibri" panose="020F0502020204030204" pitchFamily="34" charset="0"/>
              </a:rPr>
              <a:t>3</a:t>
            </a:r>
            <a:r>
              <a:rPr lang="de-DE" sz="1800" b="1" i="1" cap="none" dirty="0" smtClean="0">
                <a:latin typeface="Calibri" panose="020F0502020204030204" pitchFamily="34" charset="0"/>
                <a:cs typeface="Calibri" panose="020F0502020204030204" pitchFamily="34" charset="0"/>
              </a:rPr>
              <a:t> </a:t>
            </a:r>
            <a:r>
              <a:rPr lang="de-DE" sz="1800" b="1" i="1" cap="none" dirty="0">
                <a:latin typeface="Calibri" panose="020F0502020204030204" pitchFamily="34" charset="0"/>
                <a:cs typeface="Calibri" panose="020F0502020204030204" pitchFamily="34" charset="0"/>
              </a:rPr>
              <a:t>Hört auf mich und kommt zu mir! Dann lebt eure Seele auf, und ich schließe einen ewigen Bund mit euch. </a:t>
            </a:r>
            <a:r>
              <a:rPr lang="de-DE" sz="1800" b="1" i="1" cap="none" dirty="0" smtClean="0">
                <a:latin typeface="Calibri" panose="020F0502020204030204" pitchFamily="34" charset="0"/>
                <a:cs typeface="Calibri" panose="020F0502020204030204" pitchFamily="34" charset="0"/>
              </a:rPr>
              <a:t>Ich </a:t>
            </a:r>
            <a:r>
              <a:rPr lang="de-DE" sz="1800" b="1" i="1" cap="none" dirty="0">
                <a:latin typeface="Calibri" panose="020F0502020204030204" pitchFamily="34" charset="0"/>
                <a:cs typeface="Calibri" panose="020F0502020204030204" pitchFamily="34" charset="0"/>
              </a:rPr>
              <a:t>erfülle, was ich schon David versprach. </a:t>
            </a:r>
            <a:r>
              <a:rPr lang="de-DE" sz="1800" b="1" i="1" cap="none" dirty="0" smtClean="0">
                <a:latin typeface="Calibri" panose="020F0502020204030204" pitchFamily="34" charset="0"/>
                <a:cs typeface="Calibri" panose="020F0502020204030204" pitchFamily="34" charset="0"/>
              </a:rPr>
              <a:t/>
            </a:r>
            <a:br>
              <a:rPr lang="de-DE" sz="1800" b="1" i="1" cap="none" dirty="0" smtClean="0">
                <a:latin typeface="Calibri" panose="020F0502020204030204" pitchFamily="34" charset="0"/>
                <a:cs typeface="Calibri" panose="020F0502020204030204" pitchFamily="34" charset="0"/>
              </a:rPr>
            </a:br>
            <a:r>
              <a:rPr lang="de-DE" sz="1100" b="1" i="1" cap="none" dirty="0" smtClean="0">
                <a:latin typeface="Calibri" panose="020F0502020204030204" pitchFamily="34" charset="0"/>
                <a:cs typeface="Calibri" panose="020F0502020204030204" pitchFamily="34" charset="0"/>
              </a:rPr>
              <a:t>4</a:t>
            </a:r>
            <a:r>
              <a:rPr lang="de-DE" sz="1800" b="1" i="1" cap="none" dirty="0" smtClean="0">
                <a:latin typeface="Calibri" panose="020F0502020204030204" pitchFamily="34" charset="0"/>
                <a:cs typeface="Calibri" panose="020F0502020204030204" pitchFamily="34" charset="0"/>
              </a:rPr>
              <a:t> </a:t>
            </a:r>
            <a:r>
              <a:rPr lang="de-DE" sz="1800" b="1" i="1" cap="none" dirty="0">
                <a:latin typeface="Calibri" panose="020F0502020204030204" pitchFamily="34" charset="0"/>
                <a:cs typeface="Calibri" panose="020F0502020204030204" pitchFamily="34" charset="0"/>
              </a:rPr>
              <a:t>Ihn habe ich zum Zeugen für die Völker bestimmt, zum Herrscher und Gebieter vieler Nationen. </a:t>
            </a:r>
            <a:r>
              <a:rPr lang="de-DE" sz="1800" b="1" i="1" cap="none" dirty="0" smtClean="0">
                <a:latin typeface="Calibri" panose="020F0502020204030204" pitchFamily="34" charset="0"/>
                <a:cs typeface="Calibri" panose="020F0502020204030204" pitchFamily="34" charset="0"/>
              </a:rPr>
              <a:t/>
            </a:r>
            <a:br>
              <a:rPr lang="de-DE" sz="1800" b="1" i="1" cap="none" dirty="0" smtClean="0">
                <a:latin typeface="Calibri" panose="020F0502020204030204" pitchFamily="34" charset="0"/>
                <a:cs typeface="Calibri" panose="020F0502020204030204" pitchFamily="34" charset="0"/>
              </a:rPr>
            </a:br>
            <a:r>
              <a:rPr lang="de-DE" sz="1100" b="1" i="1" cap="none" dirty="0" smtClean="0">
                <a:latin typeface="Calibri" panose="020F0502020204030204" pitchFamily="34" charset="0"/>
                <a:cs typeface="Calibri" panose="020F0502020204030204" pitchFamily="34" charset="0"/>
              </a:rPr>
              <a:t>5</a:t>
            </a:r>
            <a:r>
              <a:rPr lang="de-DE" sz="1800" b="1" i="1" cap="none" dirty="0" smtClean="0">
                <a:latin typeface="Calibri" panose="020F0502020204030204" pitchFamily="34" charset="0"/>
                <a:cs typeface="Calibri" panose="020F0502020204030204" pitchFamily="34" charset="0"/>
              </a:rPr>
              <a:t> </a:t>
            </a:r>
            <a:r>
              <a:rPr lang="de-DE" sz="1800" b="1" i="1" cap="none" dirty="0">
                <a:latin typeface="Calibri" panose="020F0502020204030204" pitchFamily="34" charset="0"/>
                <a:cs typeface="Calibri" panose="020F0502020204030204" pitchFamily="34" charset="0"/>
              </a:rPr>
              <a:t>Pass auf, auch du rufst künftig manches Volk herbei, das du nicht kennst! Und mancher Stamm, der dich nicht kannte, wird schnell zu dir kommen, wenn er mich bei dir sieht, Jahwe, den heiligen Gott Israels, denn ich habe dich herrlich gemacht!“ </a:t>
            </a:r>
            <a:br>
              <a:rPr lang="de-DE" sz="1800" b="1" i="1" cap="none" dirty="0">
                <a:latin typeface="Calibri" panose="020F0502020204030204" pitchFamily="34" charset="0"/>
                <a:cs typeface="Calibri" panose="020F0502020204030204" pitchFamily="34" charset="0"/>
              </a:rPr>
            </a:br>
            <a:r>
              <a:rPr lang="de-DE" sz="1100" b="1" i="1" cap="none" dirty="0" smtClean="0">
                <a:latin typeface="Calibri" panose="020F0502020204030204" pitchFamily="34" charset="0"/>
                <a:cs typeface="Calibri" panose="020F0502020204030204" pitchFamily="34" charset="0"/>
              </a:rPr>
              <a:t>6</a:t>
            </a:r>
            <a:r>
              <a:rPr lang="de-DE" sz="1800" b="1" i="1" cap="none" dirty="0" smtClean="0">
                <a:latin typeface="Calibri" panose="020F0502020204030204" pitchFamily="34" charset="0"/>
                <a:cs typeface="Calibri" panose="020F0502020204030204" pitchFamily="34" charset="0"/>
              </a:rPr>
              <a:t> Sucht </a:t>
            </a:r>
            <a:r>
              <a:rPr lang="de-DE" sz="1800" b="1" i="1" cap="none" dirty="0">
                <a:latin typeface="Calibri" panose="020F0502020204030204" pitchFamily="34" charset="0"/>
                <a:cs typeface="Calibri" panose="020F0502020204030204" pitchFamily="34" charset="0"/>
              </a:rPr>
              <a:t>Jahwe, solange er sich finden lässt! Ruft ihn an, solange er euch nahe ist! </a:t>
            </a:r>
            <a:r>
              <a:rPr lang="de-DE" sz="1800" b="1" i="1" cap="none" dirty="0" smtClean="0">
                <a:latin typeface="Calibri" panose="020F0502020204030204" pitchFamily="34" charset="0"/>
                <a:cs typeface="Calibri" panose="020F0502020204030204" pitchFamily="34" charset="0"/>
              </a:rPr>
              <a:t/>
            </a:r>
            <a:br>
              <a:rPr lang="de-DE" sz="1800" b="1" i="1" cap="none" dirty="0" smtClean="0">
                <a:latin typeface="Calibri" panose="020F0502020204030204" pitchFamily="34" charset="0"/>
                <a:cs typeface="Calibri" panose="020F0502020204030204" pitchFamily="34" charset="0"/>
              </a:rPr>
            </a:br>
            <a:r>
              <a:rPr lang="de-DE" sz="1100" b="1" i="1" cap="none" dirty="0" smtClean="0">
                <a:latin typeface="Calibri" panose="020F0502020204030204" pitchFamily="34" charset="0"/>
                <a:cs typeface="Calibri" panose="020F0502020204030204" pitchFamily="34" charset="0"/>
              </a:rPr>
              <a:t>7</a:t>
            </a:r>
            <a:r>
              <a:rPr lang="de-DE" sz="1800" b="1" i="1" cap="none" dirty="0" smtClean="0">
                <a:latin typeface="Calibri" panose="020F0502020204030204" pitchFamily="34" charset="0"/>
                <a:cs typeface="Calibri" panose="020F0502020204030204" pitchFamily="34" charset="0"/>
              </a:rPr>
              <a:t> </a:t>
            </a:r>
            <a:r>
              <a:rPr lang="de-DE" sz="1800" b="1" i="1" cap="none" dirty="0">
                <a:latin typeface="Calibri" panose="020F0502020204030204" pitchFamily="34" charset="0"/>
                <a:cs typeface="Calibri" panose="020F0502020204030204" pitchFamily="34" charset="0"/>
              </a:rPr>
              <a:t>Der Gottlose verlasse seinen Weg, der Schurke seine schlimmen Gedanken! Er kehre um zu Jahwe, damit er sich seiner erbarmt, zu unserem Gott, denn er ist im Verzeihen groß! </a:t>
            </a:r>
            <a:endParaRPr lang="de-DE" sz="1800" b="1" cap="none" dirty="0">
              <a:latin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Tree>
    <p:extLst>
      <p:ext uri="{BB962C8B-B14F-4D97-AF65-F5344CB8AC3E}">
        <p14:creationId xmlns:p14="http://schemas.microsoft.com/office/powerpoint/2010/main" val="54712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cap="none" dirty="0">
                <a:latin typeface="Calibri" panose="020F0502020204030204" pitchFamily="34" charset="0"/>
              </a:rPr>
              <a:t>1</a:t>
            </a:r>
            <a:r>
              <a:rPr lang="de-DE" b="1" i="1" cap="none" dirty="0">
                <a:latin typeface="Calibri" panose="020F0502020204030204" pitchFamily="34" charset="0"/>
              </a:rPr>
              <a:t> </a:t>
            </a:r>
            <a:r>
              <a:rPr lang="de-DE" sz="2000" b="1" i="1" cap="none" dirty="0">
                <a:latin typeface="Calibri" panose="020F0502020204030204" pitchFamily="34" charset="0"/>
              </a:rPr>
              <a:t>He, ihr Durstigen alle, kommt her zum Wasser! Kommt her, auch wenn ihr kein Geld habt! Kauft und esst</a:t>
            </a:r>
            <a:r>
              <a:rPr lang="de-DE" sz="2000" b="1" i="1" cap="none" dirty="0" smtClean="0">
                <a:latin typeface="Calibri" panose="020F0502020204030204" pitchFamily="34" charset="0"/>
              </a:rPr>
              <a:t>! </a:t>
            </a:r>
            <a:r>
              <a:rPr lang="de-DE" sz="2000" b="1" i="1" cap="none" dirty="0">
                <a:latin typeface="Calibri" panose="020F0502020204030204" pitchFamily="34" charset="0"/>
              </a:rPr>
              <a:t>Ja, kommt, </a:t>
            </a:r>
            <a:r>
              <a:rPr lang="de-DE" sz="2000" b="1" i="1" cap="none" dirty="0">
                <a:solidFill>
                  <a:schemeClr val="accent2">
                    <a:lumMod val="75000"/>
                  </a:schemeClr>
                </a:solidFill>
                <a:latin typeface="Calibri" panose="020F0502020204030204" pitchFamily="34" charset="0"/>
              </a:rPr>
              <a:t>kauft ohne Geld</a:t>
            </a:r>
            <a:r>
              <a:rPr lang="de-DE" sz="2000" b="1" i="1" cap="none" dirty="0">
                <a:latin typeface="Calibri" panose="020F0502020204030204" pitchFamily="34" charset="0"/>
              </a:rPr>
              <a:t>, kauft Wein und Milch! Es kostet nichts</a:t>
            </a:r>
            <a:r>
              <a:rPr lang="de-DE" sz="2000" b="1" i="1" cap="none" dirty="0" smtClean="0">
                <a:latin typeface="Calibri" panose="020F0502020204030204" pitchFamily="34" charset="0"/>
              </a:rPr>
              <a:t>.</a:t>
            </a:r>
            <a:r>
              <a:rPr lang="de-DE" b="1" i="1" cap="none" dirty="0" smtClean="0">
                <a:latin typeface="Calibri" panose="020F0502020204030204" pitchFamily="34" charset="0"/>
              </a:rPr>
              <a:t/>
            </a:r>
            <a:br>
              <a:rPr lang="de-DE"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Ein krasses Angebot: Kaufen ohne Geld</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68199">
            <a:off x="8609871" y="2704661"/>
            <a:ext cx="2085586" cy="1315341"/>
          </a:xfrm>
          <a:prstGeom prst="rect">
            <a:avLst/>
          </a:prstGeom>
        </p:spPr>
      </p:pic>
    </p:spTree>
    <p:extLst>
      <p:ext uri="{BB962C8B-B14F-4D97-AF65-F5344CB8AC3E}">
        <p14:creationId xmlns:p14="http://schemas.microsoft.com/office/powerpoint/2010/main" val="23546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cap="none" dirty="0">
                <a:latin typeface="Calibri" panose="020F0502020204030204" pitchFamily="34" charset="0"/>
              </a:rPr>
              <a:t>1</a:t>
            </a:r>
            <a:r>
              <a:rPr lang="de-DE" b="1" i="1" cap="none" dirty="0">
                <a:latin typeface="Calibri" panose="020F0502020204030204" pitchFamily="34" charset="0"/>
              </a:rPr>
              <a:t> </a:t>
            </a:r>
            <a:r>
              <a:rPr lang="de-DE" sz="2000" b="1" i="1" cap="none" dirty="0">
                <a:latin typeface="Calibri" panose="020F0502020204030204" pitchFamily="34" charset="0"/>
              </a:rPr>
              <a:t>He, ihr Durstigen alle, kommt her zum Wasser! Kommt her, auch wenn ihr kein Geld habt! Kauft und esst</a:t>
            </a:r>
            <a:r>
              <a:rPr lang="de-DE" sz="2000" b="1" i="1" cap="none" dirty="0" smtClean="0">
                <a:latin typeface="Calibri" panose="020F0502020204030204" pitchFamily="34" charset="0"/>
              </a:rPr>
              <a:t>! </a:t>
            </a:r>
            <a:r>
              <a:rPr lang="de-DE" sz="2000" b="1" i="1" cap="none" dirty="0">
                <a:latin typeface="Calibri" panose="020F0502020204030204" pitchFamily="34" charset="0"/>
              </a:rPr>
              <a:t>Ja, kommt, kauft ohne Geld, kauft Wein und Milch! Es kostet nichts</a:t>
            </a:r>
            <a:r>
              <a:rPr lang="de-DE" sz="2000" b="1" i="1" cap="none" dirty="0" smtClean="0">
                <a:latin typeface="Calibri" panose="020F0502020204030204" pitchFamily="34" charset="0"/>
              </a:rPr>
              <a:t>.</a:t>
            </a:r>
            <a:r>
              <a:rPr lang="de-DE" b="1" i="1" cap="none" dirty="0" smtClean="0">
                <a:latin typeface="Calibri" panose="020F0502020204030204" pitchFamily="34" charset="0"/>
              </a:rPr>
              <a:t/>
            </a:r>
            <a:br>
              <a:rPr lang="de-DE"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Ein krasses Angebot: Kaufen ohne Geld</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Der Käufer macht den Gewinn</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762" y="3205960"/>
            <a:ext cx="4028133" cy="1381074"/>
          </a:xfrm>
          <a:prstGeom prst="rect">
            <a:avLst/>
          </a:prstGeom>
        </p:spPr>
      </p:pic>
    </p:spTree>
    <p:extLst>
      <p:ext uri="{BB962C8B-B14F-4D97-AF65-F5344CB8AC3E}">
        <p14:creationId xmlns:p14="http://schemas.microsoft.com/office/powerpoint/2010/main" val="2768247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cap="none" dirty="0">
                <a:latin typeface="Calibri" panose="020F0502020204030204" pitchFamily="34" charset="0"/>
              </a:rPr>
              <a:t>1</a:t>
            </a:r>
            <a:r>
              <a:rPr lang="de-DE" b="1" i="1" cap="none" dirty="0">
                <a:latin typeface="Calibri" panose="020F0502020204030204" pitchFamily="34" charset="0"/>
              </a:rPr>
              <a:t> </a:t>
            </a:r>
            <a:r>
              <a:rPr lang="de-DE" sz="2000" b="1" i="1" cap="none" dirty="0">
                <a:latin typeface="Calibri" panose="020F0502020204030204" pitchFamily="34" charset="0"/>
              </a:rPr>
              <a:t>He, ihr Durstigen alle, kommt her zum Wasser! Kommt her, auch wenn ihr kein Geld habt! Kauft und esst</a:t>
            </a:r>
            <a:r>
              <a:rPr lang="de-DE" sz="2000" b="1" i="1" cap="none" dirty="0" smtClean="0">
                <a:latin typeface="Calibri" panose="020F0502020204030204" pitchFamily="34" charset="0"/>
              </a:rPr>
              <a:t>! </a:t>
            </a:r>
            <a:r>
              <a:rPr lang="de-DE" sz="2000" b="1" i="1" cap="none" dirty="0">
                <a:latin typeface="Calibri" panose="020F0502020204030204" pitchFamily="34" charset="0"/>
              </a:rPr>
              <a:t>Ja, kommt, kauft ohne Geld, kauft Wein und Milch! Es kostet nichts</a:t>
            </a:r>
            <a:r>
              <a:rPr lang="de-DE" sz="2000" b="1" i="1" cap="none" dirty="0" smtClean="0">
                <a:latin typeface="Calibri" panose="020F0502020204030204" pitchFamily="34" charset="0"/>
              </a:rPr>
              <a:t>.</a:t>
            </a:r>
            <a:r>
              <a:rPr lang="de-DE" b="1" i="1" cap="none" dirty="0" smtClean="0">
                <a:latin typeface="Calibri" panose="020F0502020204030204" pitchFamily="34" charset="0"/>
              </a:rPr>
              <a:t/>
            </a:r>
            <a:br>
              <a:rPr lang="de-DE"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Ein krasses Angebot: Kaufen ohne Geld</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Der Käufer macht den Gewinn – denn:</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 will, dass wir gut versorgt sind!</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302" y="3568656"/>
            <a:ext cx="3559168" cy="2461441"/>
          </a:xfrm>
          <a:prstGeom prst="rect">
            <a:avLst/>
          </a:prstGeom>
        </p:spPr>
      </p:pic>
    </p:spTree>
    <p:extLst>
      <p:ext uri="{BB962C8B-B14F-4D97-AF65-F5344CB8AC3E}">
        <p14:creationId xmlns:p14="http://schemas.microsoft.com/office/powerpoint/2010/main" val="2366220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cap="none" dirty="0">
                <a:latin typeface="Calibri" panose="020F0502020204030204" pitchFamily="34" charset="0"/>
              </a:rPr>
              <a:t>1</a:t>
            </a:r>
            <a:r>
              <a:rPr lang="de-DE" b="1" i="1" cap="none" dirty="0">
                <a:latin typeface="Calibri" panose="020F0502020204030204" pitchFamily="34" charset="0"/>
              </a:rPr>
              <a:t> </a:t>
            </a:r>
            <a:r>
              <a:rPr lang="de-DE" sz="2000" b="1" i="1" cap="none" dirty="0">
                <a:latin typeface="Calibri" panose="020F0502020204030204" pitchFamily="34" charset="0"/>
              </a:rPr>
              <a:t>He, ihr Durstigen alle, kommt her zum Wasser! Kommt her, auch wenn ihr kein Geld habt! Kauft und esst</a:t>
            </a:r>
            <a:r>
              <a:rPr lang="de-DE" sz="2000" b="1" i="1" cap="none" dirty="0" smtClean="0">
                <a:latin typeface="Calibri" panose="020F0502020204030204" pitchFamily="34" charset="0"/>
              </a:rPr>
              <a:t>! </a:t>
            </a:r>
            <a:r>
              <a:rPr lang="de-DE" sz="2000" b="1" i="1" cap="none" dirty="0">
                <a:latin typeface="Calibri" panose="020F0502020204030204" pitchFamily="34" charset="0"/>
              </a:rPr>
              <a:t>Ja, kommt, kauft ohne Geld, kauft Wein und Milch! </a:t>
            </a:r>
            <a:r>
              <a:rPr lang="de-DE" sz="2000" b="1" i="1" cap="none" dirty="0">
                <a:solidFill>
                  <a:schemeClr val="accent2">
                    <a:lumMod val="75000"/>
                  </a:schemeClr>
                </a:solidFill>
                <a:latin typeface="Calibri" panose="020F0502020204030204" pitchFamily="34" charset="0"/>
              </a:rPr>
              <a:t>Es kostet nichts</a:t>
            </a:r>
            <a:r>
              <a:rPr lang="de-DE" sz="2000" b="1" i="1" cap="none" dirty="0" smtClean="0">
                <a:latin typeface="Calibri" panose="020F0502020204030204" pitchFamily="34" charset="0"/>
              </a:rPr>
              <a:t>.</a:t>
            </a:r>
            <a:r>
              <a:rPr lang="de-DE" b="1" i="1" cap="none" dirty="0" smtClean="0">
                <a:latin typeface="Calibri" panose="020F0502020204030204" pitchFamily="34" charset="0"/>
              </a:rPr>
              <a:t/>
            </a:r>
            <a:br>
              <a:rPr lang="de-DE"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Ein krasses Angebot: Kaufen ohne Geld</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Der Käufer macht den Gewinn – denn:</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Gott will, dass wir gut versorgt sind!</a:t>
            </a:r>
          </a:p>
          <a:p>
            <a:pPr lvl="0">
              <a:lnSpc>
                <a:spcPts val="3500"/>
              </a:lnSpc>
            </a:pPr>
            <a:r>
              <a:rPr lang="de-DE" sz="2400" b="1" dirty="0" smtClean="0">
                <a:solidFill>
                  <a:schemeClr val="accent2">
                    <a:lumMod val="75000"/>
                  </a:schemeClr>
                </a:solidFill>
                <a:latin typeface="Calibri" panose="020F0502020204030204" pitchFamily="34" charset="0"/>
                <a:cs typeface="Calibri" panose="020F0502020204030204" pitchFamily="34" charset="0"/>
              </a:rPr>
              <a:t>Ich kann mit leeren Händen zu Gott kommen</a:t>
            </a: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572" y="3896497"/>
            <a:ext cx="3454228" cy="2149297"/>
          </a:xfrm>
          <a:prstGeom prst="rect">
            <a:avLst/>
          </a:prstGeom>
        </p:spPr>
      </p:pic>
    </p:spTree>
    <p:extLst>
      <p:ext uri="{BB962C8B-B14F-4D97-AF65-F5344CB8AC3E}">
        <p14:creationId xmlns:p14="http://schemas.microsoft.com/office/powerpoint/2010/main" val="129341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913774" y="1540476"/>
            <a:ext cx="9647134" cy="4712043"/>
          </a:xfrm>
        </p:spPr>
        <p:txBody>
          <a:bodyPr/>
          <a:lstStyle/>
          <a:p>
            <a:pPr marL="0" indent="0">
              <a:buNone/>
            </a:pPr>
            <a:r>
              <a:rPr lang="de-DE" sz="1100" b="1" i="1" dirty="0">
                <a:latin typeface="Calibri" panose="020F0502020204030204" pitchFamily="34" charset="0"/>
              </a:rPr>
              <a:t>2</a:t>
            </a:r>
            <a:r>
              <a:rPr lang="de-DE" sz="1100" b="1" i="1" cap="none" dirty="0" smtClean="0">
                <a:latin typeface="Calibri" panose="020F0502020204030204" pitchFamily="34" charset="0"/>
                <a:cs typeface="Calibri" panose="020F0502020204030204" pitchFamily="34" charset="0"/>
              </a:rPr>
              <a:t> </a:t>
            </a:r>
            <a:r>
              <a:rPr lang="de-DE" sz="2000" b="1" i="1" cap="none" dirty="0" smtClean="0">
                <a:latin typeface="Calibri" panose="020F0502020204030204" pitchFamily="34" charset="0"/>
                <a:cs typeface="Calibri" panose="020F0502020204030204" pitchFamily="34" charset="0"/>
              </a:rPr>
              <a:t>Warum gebt ihr Geld aus für Brot, das gar keines ist, den Lohn eurer Mühe für das, was niemand satt machen kann? Hört doch auf mich, dann bekommt ihr das Beste, dann esst ihr euch an Köstlichkeiten satt!</a:t>
            </a:r>
            <a:r>
              <a:rPr lang="de-DE" sz="4800" b="1" i="1" cap="none" dirty="0" smtClean="0">
                <a:latin typeface="Calibri" panose="020F0502020204030204" pitchFamily="34" charset="0"/>
              </a:rPr>
              <a:t/>
            </a:r>
            <a:br>
              <a:rPr lang="de-DE" sz="4800" b="1" i="1" cap="none" dirty="0" smtClean="0">
                <a:latin typeface="Calibri" panose="020F0502020204030204" pitchFamily="34" charset="0"/>
              </a:rPr>
            </a:br>
            <a:endParaRPr lang="de-DE" b="1" i="1" cap="none" dirty="0" smtClean="0">
              <a:latin typeface="Calibri" panose="020F0502020204030204" pitchFamily="34" charset="0"/>
            </a:endParaRPr>
          </a:p>
          <a:p>
            <a:pPr lvl="0">
              <a:lnSpc>
                <a:spcPts val="3500"/>
              </a:lnSpc>
            </a:pPr>
            <a:endParaRPr lang="de-DE"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el 1"/>
          <p:cNvSpPr>
            <a:spLocks noGrp="1"/>
          </p:cNvSpPr>
          <p:nvPr>
            <p:ph type="title"/>
          </p:nvPr>
        </p:nvSpPr>
        <p:spPr>
          <a:xfrm>
            <a:off x="838200" y="365126"/>
            <a:ext cx="10515600" cy="887026"/>
          </a:xfrm>
        </p:spPr>
        <p:txBody>
          <a:bodyPr/>
          <a:lstStyle/>
          <a:p>
            <a:r>
              <a:rPr lang="de-DE" sz="4000" b="1" dirty="0" smtClean="0">
                <a:solidFill>
                  <a:schemeClr val="accent5">
                    <a:lumMod val="75000"/>
                  </a:schemeClr>
                </a:solidFill>
                <a:effectLst>
                  <a:outerShdw blurRad="38100" dist="38100" dir="2700000" algn="tl">
                    <a:srgbClr val="000000">
                      <a:alpha val="43137"/>
                    </a:srgbClr>
                  </a:outerShdw>
                </a:effectLst>
              </a:rPr>
              <a:t>An alle, die Durst haben</a:t>
            </a:r>
            <a:r>
              <a:rPr lang="de-DE" b="1" dirty="0" smtClean="0">
                <a:solidFill>
                  <a:schemeClr val="accent5">
                    <a:lumMod val="75000"/>
                  </a:schemeClr>
                </a:solidFill>
              </a:rPr>
              <a:t/>
            </a:r>
            <a:br>
              <a:rPr lang="de-DE" b="1" dirty="0" smtClean="0">
                <a:solidFill>
                  <a:schemeClr val="accent5">
                    <a:lumMod val="75000"/>
                  </a:schemeClr>
                </a:solidFill>
              </a:rPr>
            </a:br>
            <a:r>
              <a:rPr lang="de-DE" sz="1800" dirty="0" smtClean="0">
                <a:solidFill>
                  <a:schemeClr val="accent5">
                    <a:lumMod val="75000"/>
                  </a:schemeClr>
                </a:solidFill>
              </a:rPr>
              <a:t>(Jesaja 55,1-7)</a:t>
            </a:r>
            <a:endParaRPr lang="de-DE" sz="1800" dirty="0">
              <a:solidFill>
                <a:schemeClr val="accent5">
                  <a:lumMod val="75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628" y="0"/>
            <a:ext cx="1524000" cy="2286001"/>
          </a:xfrm>
          <a:prstGeom prst="rect">
            <a:avLst/>
          </a:prstGeom>
        </p:spPr>
      </p:pic>
    </p:spTree>
    <p:extLst>
      <p:ext uri="{BB962C8B-B14F-4D97-AF65-F5344CB8AC3E}">
        <p14:creationId xmlns:p14="http://schemas.microsoft.com/office/powerpoint/2010/main" val="728140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1561</Words>
  <Application>Microsoft Office PowerPoint</Application>
  <PresentationFormat>Benutzerdefiniert</PresentationFormat>
  <Paragraphs>114</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Office</vt:lpstr>
      <vt:lpstr>PowerPoint-Präsentation</vt:lpstr>
      <vt:lpstr>PowerPoint-Präsentation</vt:lpstr>
      <vt:lpstr>PowerPoint-Präsentation</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lpstr>An alle, die Durst haben (Jesaja 55,1-7)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Danzeisen</dc:creator>
  <cp:lastModifiedBy>P-Team</cp:lastModifiedBy>
  <cp:revision>36</cp:revision>
  <dcterms:created xsi:type="dcterms:W3CDTF">2018-10-12T13:00:29Z</dcterms:created>
  <dcterms:modified xsi:type="dcterms:W3CDTF">2018-10-14T07:21:51Z</dcterms:modified>
</cp:coreProperties>
</file>