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 id="271" r:id="rId3"/>
    <p:sldId id="294" r:id="rId4"/>
    <p:sldId id="307" r:id="rId5"/>
    <p:sldId id="313" r:id="rId6"/>
    <p:sldId id="276" r:id="rId7"/>
    <p:sldId id="279" r:id="rId8"/>
    <p:sldId id="296" r:id="rId9"/>
    <p:sldId id="298" r:id="rId10"/>
    <p:sldId id="293" r:id="rId11"/>
    <p:sldId id="304" r:id="rId12"/>
    <p:sldId id="297" r:id="rId13"/>
    <p:sldId id="299" r:id="rId14"/>
    <p:sldId id="270" r:id="rId15"/>
    <p:sldId id="290" r:id="rId16"/>
    <p:sldId id="301" r:id="rId17"/>
    <p:sldId id="300" r:id="rId18"/>
    <p:sldId id="314" r:id="rId19"/>
    <p:sldId id="315" r:id="rId20"/>
    <p:sldId id="316" r:id="rId21"/>
    <p:sldId id="317" r:id="rId22"/>
    <p:sldId id="308" r:id="rId23"/>
    <p:sldId id="288" r:id="rId24"/>
    <p:sldId id="282" r:id="rId25"/>
    <p:sldId id="310" r:id="rId26"/>
    <p:sldId id="318" r:id="rId27"/>
    <p:sldId id="278" r:id="rId28"/>
    <p:sldId id="319" r:id="rId29"/>
    <p:sldId id="272" r:id="rId30"/>
    <p:sldId id="320" r:id="rId31"/>
    <p:sldId id="321" r:id="rId32"/>
    <p:sldId id="322" r:id="rId33"/>
    <p:sldId id="323" r:id="rId34"/>
    <p:sldId id="283" r:id="rId35"/>
    <p:sldId id="292" r:id="rId36"/>
    <p:sldId id="324" r:id="rId37"/>
    <p:sldId id="325" r:id="rId38"/>
    <p:sldId id="326" r:id="rId39"/>
    <p:sldId id="338" r:id="rId40"/>
    <p:sldId id="327" r:id="rId41"/>
    <p:sldId id="284" r:id="rId42"/>
    <p:sldId id="328" r:id="rId43"/>
    <p:sldId id="329" r:id="rId44"/>
    <p:sldId id="330" r:id="rId45"/>
    <p:sldId id="331" r:id="rId46"/>
    <p:sldId id="332" r:id="rId47"/>
    <p:sldId id="333" r:id="rId48"/>
    <p:sldId id="334" r:id="rId49"/>
    <p:sldId id="335" r:id="rId50"/>
    <p:sldId id="336" r:id="rId51"/>
    <p:sldId id="306" r:id="rId52"/>
    <p:sldId id="337" r:id="rId53"/>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Modern Love Caps" panose="04070805081001020A01" pitchFamily="82" charset="0"/>
      <p:regular r:id="rId6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B589"/>
    <a:srgbClr val="281B1A"/>
    <a:srgbClr val="A27F52"/>
    <a:srgbClr val="FEEFD6"/>
    <a:srgbClr val="C28A81"/>
    <a:srgbClr val="FCE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4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E580A-47CB-46A1-9A99-9CE2CBBAD3D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94BB0FF-0473-4D5D-B129-8AD45D00F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EE728E8-2DC7-4A34-9DA9-8748CBAB02AA}"/>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5" name="Fußzeilenplatzhalter 4">
            <a:extLst>
              <a:ext uri="{FF2B5EF4-FFF2-40B4-BE49-F238E27FC236}">
                <a16:creationId xmlns:a16="http://schemas.microsoft.com/office/drawing/2014/main" id="{072157CC-2092-4631-AA74-95C0EEB1FF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74A788-33C7-4222-BA08-4CC2F990FBAB}"/>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339917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D7411-D32C-4774-A9CB-4F9AFA9E63E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F88FB38-548D-43A0-9B2D-8BB7241E234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DECE90-7866-4702-8A98-8582FEB981A8}"/>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5" name="Fußzeilenplatzhalter 4">
            <a:extLst>
              <a:ext uri="{FF2B5EF4-FFF2-40B4-BE49-F238E27FC236}">
                <a16:creationId xmlns:a16="http://schemas.microsoft.com/office/drawing/2014/main" id="{3CC48827-A6BD-4838-816C-7142F82FA1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028F82-0FB4-4F0E-A67D-561D46F74524}"/>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108135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17D8CD7-5866-4EA5-ACC2-6C2C2210587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B4286EB-8D09-4070-BF0D-F9505B7EE64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C7919DF-D233-4660-A71B-D011D3CF7734}"/>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5" name="Fußzeilenplatzhalter 4">
            <a:extLst>
              <a:ext uri="{FF2B5EF4-FFF2-40B4-BE49-F238E27FC236}">
                <a16:creationId xmlns:a16="http://schemas.microsoft.com/office/drawing/2014/main" id="{7ABD6B40-33E5-4EA1-8CE5-624EB76D84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370ABC-E5A0-4B1E-8760-B33A5800D62F}"/>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116949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71C18-C3BE-44B7-85F3-B6B44DFE13A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BDE07B6-8432-415A-B325-810EF632B93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D6DFEC2-B5F5-46AF-B994-69CAF52AF573}"/>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5" name="Fußzeilenplatzhalter 4">
            <a:extLst>
              <a:ext uri="{FF2B5EF4-FFF2-40B4-BE49-F238E27FC236}">
                <a16:creationId xmlns:a16="http://schemas.microsoft.com/office/drawing/2014/main" id="{FAB3E918-6CB1-4142-831F-D7BDBC156E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FD2399-E14E-44F8-B836-3152F2592D56}"/>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216200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63DC1-1780-4297-96C9-142B9FE25AB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1C8D4E4-3910-4829-9307-396C049E2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DD22104-116B-490B-9A4C-B1DCF4EC4EB7}"/>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5" name="Fußzeilenplatzhalter 4">
            <a:extLst>
              <a:ext uri="{FF2B5EF4-FFF2-40B4-BE49-F238E27FC236}">
                <a16:creationId xmlns:a16="http://schemas.microsoft.com/office/drawing/2014/main" id="{FEBFC6A1-8A15-4CB6-BBFF-C52FFD9EAEC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4A5A7D-1BB4-4875-A69D-F3779FC30E0C}"/>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165483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DBED3-8DB5-4064-A2A6-9F8AFC4BEA1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8B1A774-8371-4C7D-80DC-7DBDD725E1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42779BD-C2DF-4C53-BADB-79961AB8B04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99BB9B2-06D1-44D4-A476-D481CD02B99B}"/>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6" name="Fußzeilenplatzhalter 5">
            <a:extLst>
              <a:ext uri="{FF2B5EF4-FFF2-40B4-BE49-F238E27FC236}">
                <a16:creationId xmlns:a16="http://schemas.microsoft.com/office/drawing/2014/main" id="{D38A7EDA-1B8D-4CD3-821F-82ABE9F6FA0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8B26E5-CE8E-4B38-8D8F-5E8C60B5DF33}"/>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411348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7053D-F4DE-4435-9D80-A474D4C3DBE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A8E1A57-63F8-4820-A0ED-B7185AF9B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A284455-D12C-4EB3-BAF9-9E067F64A0E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52DA7E6-4540-47A9-B4A8-DC842A104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B504F85-EEB7-4082-A59C-F747258E993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041D459-2033-48D3-98A9-16DBD7A03016}"/>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8" name="Fußzeilenplatzhalter 7">
            <a:extLst>
              <a:ext uri="{FF2B5EF4-FFF2-40B4-BE49-F238E27FC236}">
                <a16:creationId xmlns:a16="http://schemas.microsoft.com/office/drawing/2014/main" id="{350449A1-FCF8-4F1D-B2C8-55D0E4D591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79EA1EF-1888-40E7-AA31-C0956BD17D78}"/>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326784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974E9-8193-4941-ACFB-02BA4A252DA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5FAA581-AFB9-4BA0-B07A-1EFAF016DF84}"/>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4" name="Fußzeilenplatzhalter 3">
            <a:extLst>
              <a:ext uri="{FF2B5EF4-FFF2-40B4-BE49-F238E27FC236}">
                <a16:creationId xmlns:a16="http://schemas.microsoft.com/office/drawing/2014/main" id="{5AD09746-90ED-4D45-8AD2-981E91BB954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93A05DE-704C-46BE-85BB-06B6134456B8}"/>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372454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262FD3-2791-44CC-B459-55D9FDBCF75D}"/>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3" name="Fußzeilenplatzhalter 2">
            <a:extLst>
              <a:ext uri="{FF2B5EF4-FFF2-40B4-BE49-F238E27FC236}">
                <a16:creationId xmlns:a16="http://schemas.microsoft.com/office/drawing/2014/main" id="{503DA60E-050C-4C9B-8F1B-8AB0078DD56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6FBFC10-C3DF-4B61-8E0B-7EBB39327660}"/>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409613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4E33B-606C-4767-9E8D-1EF37CF08B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375A7D1-4089-454C-BA1B-5B9FDF3ED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E036D4E-9C28-4597-A9FE-2A47E9F1B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E1EE353-2DBF-4F7A-89C7-1B6221498907}"/>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6" name="Fußzeilenplatzhalter 5">
            <a:extLst>
              <a:ext uri="{FF2B5EF4-FFF2-40B4-BE49-F238E27FC236}">
                <a16:creationId xmlns:a16="http://schemas.microsoft.com/office/drawing/2014/main" id="{44EADC6A-5555-4FFD-AB85-75066E15714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2DE349D-253E-4C19-A61C-BC129663DFB0}"/>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404475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E8F6F-E809-4E5D-9AD4-BFAC8844B42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3DE6B68-A91F-4C02-B934-B8027217F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B97DDDD-EEDA-478B-882E-E01499F22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756537-988D-485C-A2CF-F7FB9ABDA2ED}"/>
              </a:ext>
            </a:extLst>
          </p:cNvPr>
          <p:cNvSpPr>
            <a:spLocks noGrp="1"/>
          </p:cNvSpPr>
          <p:nvPr>
            <p:ph type="dt" sz="half" idx="10"/>
          </p:nvPr>
        </p:nvSpPr>
        <p:spPr/>
        <p:txBody>
          <a:bodyPr/>
          <a:lstStyle/>
          <a:p>
            <a:fld id="{9205F6D0-77A3-436E-884D-E4FFAB7100DC}" type="datetimeFigureOut">
              <a:rPr lang="de-DE" smtClean="0"/>
              <a:t>14.11.2020</a:t>
            </a:fld>
            <a:endParaRPr lang="de-DE"/>
          </a:p>
        </p:txBody>
      </p:sp>
      <p:sp>
        <p:nvSpPr>
          <p:cNvPr id="6" name="Fußzeilenplatzhalter 5">
            <a:extLst>
              <a:ext uri="{FF2B5EF4-FFF2-40B4-BE49-F238E27FC236}">
                <a16:creationId xmlns:a16="http://schemas.microsoft.com/office/drawing/2014/main" id="{1C91E79E-315D-4AFA-9E31-9D696AE6DF3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AC8C6D2-8186-4ACD-8F08-BB22C67A27C6}"/>
              </a:ext>
            </a:extLst>
          </p:cNvPr>
          <p:cNvSpPr>
            <a:spLocks noGrp="1"/>
          </p:cNvSpPr>
          <p:nvPr>
            <p:ph type="sldNum" sz="quarter" idx="12"/>
          </p:nvPr>
        </p:nvSpPr>
        <p:spPr/>
        <p:txBody>
          <a:bodyPr/>
          <a:lstStyle/>
          <a:p>
            <a:fld id="{E4FE222C-98B9-48FA-9749-A9E3F801A6D2}" type="slidenum">
              <a:rPr lang="de-DE" smtClean="0"/>
              <a:t>‹Nr.›</a:t>
            </a:fld>
            <a:endParaRPr lang="de-DE"/>
          </a:p>
        </p:txBody>
      </p:sp>
    </p:spTree>
    <p:extLst>
      <p:ext uri="{BB962C8B-B14F-4D97-AF65-F5344CB8AC3E}">
        <p14:creationId xmlns:p14="http://schemas.microsoft.com/office/powerpoint/2010/main" val="64410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0F4DD4F-F4DF-4EC9-AACA-453F18094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FE9CFA4-4858-458D-9AE3-76E900325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171461-A621-4A46-974D-3B22BE0F4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5F6D0-77A3-436E-884D-E4FFAB7100DC}" type="datetimeFigureOut">
              <a:rPr lang="de-DE" smtClean="0"/>
              <a:t>14.11.2020</a:t>
            </a:fld>
            <a:endParaRPr lang="de-DE"/>
          </a:p>
        </p:txBody>
      </p:sp>
      <p:sp>
        <p:nvSpPr>
          <p:cNvPr id="5" name="Fußzeilenplatzhalter 4">
            <a:extLst>
              <a:ext uri="{FF2B5EF4-FFF2-40B4-BE49-F238E27FC236}">
                <a16:creationId xmlns:a16="http://schemas.microsoft.com/office/drawing/2014/main" id="{0C43DEFD-70C0-4929-B3BA-04E528740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B7EFC8B-87E6-4AC5-AC76-56A06A0CB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E222C-98B9-48FA-9749-A9E3F801A6D2}" type="slidenum">
              <a:rPr lang="de-DE" smtClean="0"/>
              <a:t>‹Nr.›</a:t>
            </a:fld>
            <a:endParaRPr lang="de-DE"/>
          </a:p>
        </p:txBody>
      </p:sp>
    </p:spTree>
    <p:extLst>
      <p:ext uri="{BB962C8B-B14F-4D97-AF65-F5344CB8AC3E}">
        <p14:creationId xmlns:p14="http://schemas.microsoft.com/office/powerpoint/2010/main" val="118904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A10B001-79A7-4543-9C1C-3AF35F7E689E}"/>
              </a:ext>
            </a:extLst>
          </p:cNvPr>
          <p:cNvSpPr/>
          <p:nvPr/>
        </p:nvSpPr>
        <p:spPr>
          <a:xfrm>
            <a:off x="11564564" y="6322530"/>
            <a:ext cx="350982" cy="350982"/>
          </a:xfrm>
          <a:prstGeom prst="rect">
            <a:avLst/>
          </a:prstGeom>
          <a:solidFill>
            <a:srgbClr val="FEE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9496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7829BF15-452E-434C-BD00-DC7ACC4F2EAC}"/>
              </a:ext>
            </a:extLst>
          </p:cNvPr>
          <p:cNvSpPr/>
          <p:nvPr/>
        </p:nvSpPr>
        <p:spPr>
          <a:xfrm>
            <a:off x="1625600" y="1904212"/>
            <a:ext cx="1819564" cy="46255"/>
          </a:xfrm>
          <a:custGeom>
            <a:avLst/>
            <a:gdLst>
              <a:gd name="connsiteX0" fmla="*/ 0 w 1819564"/>
              <a:gd name="connsiteY0" fmla="*/ 18546 h 46255"/>
              <a:gd name="connsiteX1" fmla="*/ 701964 w 1819564"/>
              <a:gd name="connsiteY1" fmla="*/ 18546 h 46255"/>
              <a:gd name="connsiteX2" fmla="*/ 877455 w 1819564"/>
              <a:gd name="connsiteY2" fmla="*/ 37019 h 46255"/>
              <a:gd name="connsiteX3" fmla="*/ 1265382 w 1819564"/>
              <a:gd name="connsiteY3" fmla="*/ 46255 h 46255"/>
              <a:gd name="connsiteX4" fmla="*/ 1616364 w 1819564"/>
              <a:gd name="connsiteY4" fmla="*/ 37019 h 46255"/>
              <a:gd name="connsiteX5" fmla="*/ 1736436 w 1819564"/>
              <a:gd name="connsiteY5" fmla="*/ 9310 h 46255"/>
              <a:gd name="connsiteX6" fmla="*/ 1819564 w 1819564"/>
              <a:gd name="connsiteY6" fmla="*/ 73 h 4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564" h="46255">
                <a:moveTo>
                  <a:pt x="0" y="18546"/>
                </a:moveTo>
                <a:cubicBezTo>
                  <a:pt x="310317" y="5054"/>
                  <a:pt x="291630" y="1449"/>
                  <a:pt x="701964" y="18546"/>
                </a:cubicBezTo>
                <a:cubicBezTo>
                  <a:pt x="760733" y="20995"/>
                  <a:pt x="818706" y="34130"/>
                  <a:pt x="877455" y="37019"/>
                </a:cubicBezTo>
                <a:cubicBezTo>
                  <a:pt x="1006645" y="43373"/>
                  <a:pt x="1136073" y="43176"/>
                  <a:pt x="1265382" y="46255"/>
                </a:cubicBezTo>
                <a:lnTo>
                  <a:pt x="1616364" y="37019"/>
                </a:lnTo>
                <a:cubicBezTo>
                  <a:pt x="1663662" y="34869"/>
                  <a:pt x="1689954" y="20037"/>
                  <a:pt x="1736436" y="9310"/>
                </a:cubicBezTo>
                <a:cubicBezTo>
                  <a:pt x="1783042" y="-1446"/>
                  <a:pt x="1781967" y="73"/>
                  <a:pt x="1819564" y="73"/>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A993461C-18C5-424C-A807-6DAC75B950A7}"/>
              </a:ext>
            </a:extLst>
          </p:cNvPr>
          <p:cNvSpPr/>
          <p:nvPr/>
        </p:nvSpPr>
        <p:spPr>
          <a:xfrm>
            <a:off x="5449455" y="1470176"/>
            <a:ext cx="5260586" cy="45719"/>
          </a:xfrm>
          <a:custGeom>
            <a:avLst/>
            <a:gdLst>
              <a:gd name="connsiteX0" fmla="*/ 0 w 5089236"/>
              <a:gd name="connsiteY0" fmla="*/ 9237 h 37099"/>
              <a:gd name="connsiteX1" fmla="*/ 350981 w 5089236"/>
              <a:gd name="connsiteY1" fmla="*/ 36946 h 37099"/>
              <a:gd name="connsiteX2" fmla="*/ 1348509 w 5089236"/>
              <a:gd name="connsiteY2" fmla="*/ 27709 h 37099"/>
              <a:gd name="connsiteX3" fmla="*/ 1560945 w 5089236"/>
              <a:gd name="connsiteY3" fmla="*/ 18473 h 37099"/>
              <a:gd name="connsiteX4" fmla="*/ 1754909 w 5089236"/>
              <a:gd name="connsiteY4" fmla="*/ 0 h 37099"/>
              <a:gd name="connsiteX5" fmla="*/ 3094181 w 5089236"/>
              <a:gd name="connsiteY5" fmla="*/ 9237 h 37099"/>
              <a:gd name="connsiteX6" fmla="*/ 3482109 w 5089236"/>
              <a:gd name="connsiteY6" fmla="*/ 36946 h 37099"/>
              <a:gd name="connsiteX7" fmla="*/ 3833090 w 5089236"/>
              <a:gd name="connsiteY7" fmla="*/ 27709 h 37099"/>
              <a:gd name="connsiteX8" fmla="*/ 5089236 w 5089236"/>
              <a:gd name="connsiteY8" fmla="*/ 18473 h 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36" h="37099">
                <a:moveTo>
                  <a:pt x="0" y="9237"/>
                </a:moveTo>
                <a:cubicBezTo>
                  <a:pt x="158098" y="40856"/>
                  <a:pt x="112776" y="36946"/>
                  <a:pt x="350981" y="36946"/>
                </a:cubicBezTo>
                <a:lnTo>
                  <a:pt x="1348509" y="27709"/>
                </a:lnTo>
                <a:cubicBezTo>
                  <a:pt x="1419321" y="24630"/>
                  <a:pt x="1490230" y="23294"/>
                  <a:pt x="1560945" y="18473"/>
                </a:cubicBezTo>
                <a:cubicBezTo>
                  <a:pt x="1625742" y="14055"/>
                  <a:pt x="1689963" y="391"/>
                  <a:pt x="1754909" y="0"/>
                </a:cubicBezTo>
                <a:lnTo>
                  <a:pt x="3094181" y="9237"/>
                </a:lnTo>
                <a:cubicBezTo>
                  <a:pt x="3183937" y="17042"/>
                  <a:pt x="3384834" y="36946"/>
                  <a:pt x="3482109" y="36946"/>
                </a:cubicBezTo>
                <a:cubicBezTo>
                  <a:pt x="3599143" y="36946"/>
                  <a:pt x="3716065" y="29154"/>
                  <a:pt x="3833090" y="27709"/>
                </a:cubicBezTo>
                <a:lnTo>
                  <a:pt x="5089236" y="18473"/>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2677656"/>
          </a:xfrm>
          <a:prstGeom prst="rect">
            <a:avLst/>
          </a:prstGeom>
          <a:noFill/>
        </p:spPr>
        <p:txBody>
          <a:bodyPr wrap="square">
            <a:spAutoFit/>
          </a:bodyPr>
          <a:lstStyle/>
          <a:p>
            <a:pPr algn="just"/>
            <a:r>
              <a:rPr lang="de-DE" sz="2800" b="1" dirty="0">
                <a:solidFill>
                  <a:srgbClr val="D4B589"/>
                </a:solidFill>
                <a:effectLst/>
                <a:latin typeface="Arial" panose="020B0604020202020204" pitchFamily="34" charset="0"/>
                <a:ea typeface="SimSun" panose="02010600030101010101" pitchFamily="2" charset="-122"/>
              </a:rPr>
              <a:t>Offb 1,4.11:</a:t>
            </a:r>
            <a:r>
              <a:rPr lang="de-DE" sz="2800" dirty="0">
                <a:solidFill>
                  <a:srgbClr val="D4B589"/>
                </a:solidFill>
                <a:effectLst/>
                <a:latin typeface="Arial" panose="020B0604020202020204" pitchFamily="34" charset="0"/>
                <a:ea typeface="SimSun" panose="02010600030101010101" pitchFamily="2" charset="-122"/>
              </a:rPr>
              <a:t> </a:t>
            </a:r>
            <a:r>
              <a:rPr lang="de-DE" sz="2800" dirty="0">
                <a:solidFill>
                  <a:schemeClr val="bg1"/>
                </a:solidFill>
                <a:effectLst/>
                <a:latin typeface="Arial" panose="020B0604020202020204" pitchFamily="34" charset="0"/>
                <a:ea typeface="SimSun" panose="02010600030101010101" pitchFamily="2" charset="-122"/>
              </a:rPr>
              <a:t>Johannes an die sieben Gemeinden, die in Asien sind … </a:t>
            </a:r>
            <a:r>
              <a:rPr lang="de-DE" sz="2800" baseline="30000" dirty="0">
                <a:solidFill>
                  <a:schemeClr val="bg1"/>
                </a:solidFill>
                <a:effectLst/>
                <a:latin typeface="Arial" panose="020B0604020202020204" pitchFamily="34" charset="0"/>
                <a:ea typeface="SimSun" panose="02010600030101010101" pitchFamily="2" charset="-122"/>
              </a:rPr>
              <a:t>11</a:t>
            </a:r>
            <a:r>
              <a:rPr lang="de-DE" sz="2800" dirty="0">
                <a:solidFill>
                  <a:schemeClr val="bg1"/>
                </a:solidFill>
                <a:effectLst/>
                <a:latin typeface="Arial" panose="020B0604020202020204" pitchFamily="34" charset="0"/>
                <a:ea typeface="SimSun" panose="02010600030101010101" pitchFamily="2" charset="-122"/>
              </a:rPr>
              <a:t> Was du zu sehen bekommst, das schreibe in ein Buch und schicke es den sieben Gemeinden: nach Ephesus, nach Smyrna, nach Pergamon, nach </a:t>
            </a:r>
            <a:r>
              <a:rPr lang="de-DE" sz="2800" dirty="0" err="1">
                <a:solidFill>
                  <a:schemeClr val="bg1"/>
                </a:solidFill>
                <a:effectLst/>
                <a:latin typeface="Arial" panose="020B0604020202020204" pitchFamily="34" charset="0"/>
                <a:ea typeface="SimSun" panose="02010600030101010101" pitchFamily="2" charset="-122"/>
              </a:rPr>
              <a:t>Thyatira</a:t>
            </a:r>
            <a:r>
              <a:rPr lang="de-DE" sz="2800" dirty="0">
                <a:solidFill>
                  <a:schemeClr val="bg1"/>
                </a:solidFill>
                <a:effectLst/>
                <a:latin typeface="Arial" panose="020B0604020202020204" pitchFamily="34" charset="0"/>
                <a:ea typeface="SimSun" panose="02010600030101010101" pitchFamily="2" charset="-122"/>
              </a:rPr>
              <a:t>, nach Sardes, nach Philadelphia und nach </a:t>
            </a:r>
            <a:r>
              <a:rPr lang="de-DE" sz="2800" dirty="0" err="1">
                <a:solidFill>
                  <a:schemeClr val="bg1"/>
                </a:solidFill>
                <a:effectLst/>
                <a:latin typeface="Arial" panose="020B0604020202020204" pitchFamily="34" charset="0"/>
                <a:ea typeface="SimSun" panose="02010600030101010101" pitchFamily="2" charset="-122"/>
              </a:rPr>
              <a:t>Laodizea</a:t>
            </a:r>
            <a:r>
              <a:rPr lang="de-DE" sz="2800" dirty="0">
                <a:solidFill>
                  <a:schemeClr val="bg1"/>
                </a:solidFill>
                <a:effectLst/>
                <a:latin typeface="Arial" panose="020B0604020202020204" pitchFamily="34" charset="0"/>
                <a:ea typeface="SimSun" panose="02010600030101010101" pitchFamily="2" charset="-122"/>
              </a:rPr>
              <a:t>. </a:t>
            </a:r>
            <a:endParaRPr lang="de-DE" sz="4400" dirty="0">
              <a:solidFill>
                <a:schemeClr val="bg1"/>
              </a:solidFill>
              <a:effectLst/>
              <a:latin typeface="Times New Roman" panose="02020603050405020304" pitchFamily="18" charset="0"/>
              <a:ea typeface="SimSun" panose="02010600030101010101" pitchFamily="2" charset="-122"/>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Tree>
    <p:extLst>
      <p:ext uri="{BB962C8B-B14F-4D97-AF65-F5344CB8AC3E}">
        <p14:creationId xmlns:p14="http://schemas.microsoft.com/office/powerpoint/2010/main" val="86296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12E709BB-34BE-49D1-9A7B-9F1C4B1D2A7C}"/>
              </a:ext>
            </a:extLst>
          </p:cNvPr>
          <p:cNvSpPr/>
          <p:nvPr/>
        </p:nvSpPr>
        <p:spPr>
          <a:xfrm rot="520675">
            <a:off x="10038432" y="4424041"/>
            <a:ext cx="563418" cy="83673"/>
          </a:xfrm>
          <a:custGeom>
            <a:avLst/>
            <a:gdLst>
              <a:gd name="connsiteX0" fmla="*/ 0 w 563418"/>
              <a:gd name="connsiteY0" fmla="*/ 83673 h 83673"/>
              <a:gd name="connsiteX1" fmla="*/ 203200 w 563418"/>
              <a:gd name="connsiteY1" fmla="*/ 65201 h 83673"/>
              <a:gd name="connsiteX2" fmla="*/ 277091 w 563418"/>
              <a:gd name="connsiteY2" fmla="*/ 55964 h 83673"/>
              <a:gd name="connsiteX3" fmla="*/ 332509 w 563418"/>
              <a:gd name="connsiteY3" fmla="*/ 37492 h 83673"/>
              <a:gd name="connsiteX4" fmla="*/ 369455 w 563418"/>
              <a:gd name="connsiteY4" fmla="*/ 28255 h 83673"/>
              <a:gd name="connsiteX5" fmla="*/ 415637 w 563418"/>
              <a:gd name="connsiteY5" fmla="*/ 9782 h 83673"/>
              <a:gd name="connsiteX6" fmla="*/ 563418 w 563418"/>
              <a:gd name="connsiteY6" fmla="*/ 546 h 8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418" h="83673">
                <a:moveTo>
                  <a:pt x="0" y="83673"/>
                </a:moveTo>
                <a:lnTo>
                  <a:pt x="203200" y="65201"/>
                </a:lnTo>
                <a:cubicBezTo>
                  <a:pt x="227899" y="62731"/>
                  <a:pt x="252820" y="61165"/>
                  <a:pt x="277091" y="55964"/>
                </a:cubicBezTo>
                <a:cubicBezTo>
                  <a:pt x="296131" y="51884"/>
                  <a:pt x="313858" y="43087"/>
                  <a:pt x="332509" y="37492"/>
                </a:cubicBezTo>
                <a:cubicBezTo>
                  <a:pt x="344668" y="33844"/>
                  <a:pt x="357412" y="32269"/>
                  <a:pt x="369455" y="28255"/>
                </a:cubicBezTo>
                <a:cubicBezTo>
                  <a:pt x="385184" y="23012"/>
                  <a:pt x="399552" y="13803"/>
                  <a:pt x="415637" y="9782"/>
                </a:cubicBezTo>
                <a:cubicBezTo>
                  <a:pt x="468255" y="-3373"/>
                  <a:pt x="508754" y="546"/>
                  <a:pt x="563418" y="546"/>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Form 7">
            <a:extLst>
              <a:ext uri="{FF2B5EF4-FFF2-40B4-BE49-F238E27FC236}">
                <a16:creationId xmlns:a16="http://schemas.microsoft.com/office/drawing/2014/main" id="{357EEBE7-DD68-4A0C-AA3C-103AD818F595}"/>
              </a:ext>
            </a:extLst>
          </p:cNvPr>
          <p:cNvSpPr/>
          <p:nvPr/>
        </p:nvSpPr>
        <p:spPr>
          <a:xfrm>
            <a:off x="1628147" y="4871705"/>
            <a:ext cx="1902691" cy="46182"/>
          </a:xfrm>
          <a:custGeom>
            <a:avLst/>
            <a:gdLst>
              <a:gd name="connsiteX0" fmla="*/ 0 w 1902691"/>
              <a:gd name="connsiteY0" fmla="*/ 9237 h 46182"/>
              <a:gd name="connsiteX1" fmla="*/ 960582 w 1902691"/>
              <a:gd name="connsiteY1" fmla="*/ 18473 h 46182"/>
              <a:gd name="connsiteX2" fmla="*/ 1089891 w 1902691"/>
              <a:gd name="connsiteY2" fmla="*/ 36946 h 46182"/>
              <a:gd name="connsiteX3" fmla="*/ 1403928 w 1902691"/>
              <a:gd name="connsiteY3" fmla="*/ 46182 h 46182"/>
              <a:gd name="connsiteX4" fmla="*/ 1487055 w 1902691"/>
              <a:gd name="connsiteY4" fmla="*/ 36946 h 46182"/>
              <a:gd name="connsiteX5" fmla="*/ 1588655 w 1902691"/>
              <a:gd name="connsiteY5" fmla="*/ 27710 h 46182"/>
              <a:gd name="connsiteX6" fmla="*/ 1653309 w 1902691"/>
              <a:gd name="connsiteY6" fmla="*/ 9237 h 46182"/>
              <a:gd name="connsiteX7" fmla="*/ 1708728 w 1902691"/>
              <a:gd name="connsiteY7" fmla="*/ 0 h 46182"/>
              <a:gd name="connsiteX8" fmla="*/ 1902691 w 1902691"/>
              <a:gd name="connsiteY8" fmla="*/ 9237 h 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691" h="46182">
                <a:moveTo>
                  <a:pt x="0" y="9237"/>
                </a:moveTo>
                <a:lnTo>
                  <a:pt x="960582" y="18473"/>
                </a:lnTo>
                <a:cubicBezTo>
                  <a:pt x="1004109" y="19580"/>
                  <a:pt x="1046435" y="34230"/>
                  <a:pt x="1089891" y="36946"/>
                </a:cubicBezTo>
                <a:cubicBezTo>
                  <a:pt x="1194411" y="43478"/>
                  <a:pt x="1299249" y="43103"/>
                  <a:pt x="1403928" y="46182"/>
                </a:cubicBezTo>
                <a:lnTo>
                  <a:pt x="1487055" y="36946"/>
                </a:lnTo>
                <a:cubicBezTo>
                  <a:pt x="1520893" y="33562"/>
                  <a:pt x="1555111" y="33301"/>
                  <a:pt x="1588655" y="27710"/>
                </a:cubicBezTo>
                <a:cubicBezTo>
                  <a:pt x="1610764" y="24025"/>
                  <a:pt x="1631469" y="14277"/>
                  <a:pt x="1653309" y="9237"/>
                </a:cubicBezTo>
                <a:cubicBezTo>
                  <a:pt x="1671557" y="5026"/>
                  <a:pt x="1690255" y="3079"/>
                  <a:pt x="1708728" y="0"/>
                </a:cubicBezTo>
                <a:lnTo>
                  <a:pt x="1902691" y="9237"/>
                </a:ln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7829BF15-452E-434C-BD00-DC7ACC4F2EAC}"/>
              </a:ext>
            </a:extLst>
          </p:cNvPr>
          <p:cNvSpPr/>
          <p:nvPr/>
        </p:nvSpPr>
        <p:spPr>
          <a:xfrm>
            <a:off x="1625600" y="1904212"/>
            <a:ext cx="1819564" cy="46255"/>
          </a:xfrm>
          <a:custGeom>
            <a:avLst/>
            <a:gdLst>
              <a:gd name="connsiteX0" fmla="*/ 0 w 1819564"/>
              <a:gd name="connsiteY0" fmla="*/ 18546 h 46255"/>
              <a:gd name="connsiteX1" fmla="*/ 701964 w 1819564"/>
              <a:gd name="connsiteY1" fmla="*/ 18546 h 46255"/>
              <a:gd name="connsiteX2" fmla="*/ 877455 w 1819564"/>
              <a:gd name="connsiteY2" fmla="*/ 37019 h 46255"/>
              <a:gd name="connsiteX3" fmla="*/ 1265382 w 1819564"/>
              <a:gd name="connsiteY3" fmla="*/ 46255 h 46255"/>
              <a:gd name="connsiteX4" fmla="*/ 1616364 w 1819564"/>
              <a:gd name="connsiteY4" fmla="*/ 37019 h 46255"/>
              <a:gd name="connsiteX5" fmla="*/ 1736436 w 1819564"/>
              <a:gd name="connsiteY5" fmla="*/ 9310 h 46255"/>
              <a:gd name="connsiteX6" fmla="*/ 1819564 w 1819564"/>
              <a:gd name="connsiteY6" fmla="*/ 73 h 4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564" h="46255">
                <a:moveTo>
                  <a:pt x="0" y="18546"/>
                </a:moveTo>
                <a:cubicBezTo>
                  <a:pt x="310317" y="5054"/>
                  <a:pt x="291630" y="1449"/>
                  <a:pt x="701964" y="18546"/>
                </a:cubicBezTo>
                <a:cubicBezTo>
                  <a:pt x="760733" y="20995"/>
                  <a:pt x="818706" y="34130"/>
                  <a:pt x="877455" y="37019"/>
                </a:cubicBezTo>
                <a:cubicBezTo>
                  <a:pt x="1006645" y="43373"/>
                  <a:pt x="1136073" y="43176"/>
                  <a:pt x="1265382" y="46255"/>
                </a:cubicBezTo>
                <a:lnTo>
                  <a:pt x="1616364" y="37019"/>
                </a:lnTo>
                <a:cubicBezTo>
                  <a:pt x="1663662" y="34869"/>
                  <a:pt x="1689954" y="20037"/>
                  <a:pt x="1736436" y="9310"/>
                </a:cubicBezTo>
                <a:cubicBezTo>
                  <a:pt x="1783042" y="-1446"/>
                  <a:pt x="1781967" y="73"/>
                  <a:pt x="1819564" y="73"/>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A993461C-18C5-424C-A807-6DAC75B950A7}"/>
              </a:ext>
            </a:extLst>
          </p:cNvPr>
          <p:cNvSpPr/>
          <p:nvPr/>
        </p:nvSpPr>
        <p:spPr>
          <a:xfrm>
            <a:off x="5449455" y="1470176"/>
            <a:ext cx="5260586" cy="45719"/>
          </a:xfrm>
          <a:custGeom>
            <a:avLst/>
            <a:gdLst>
              <a:gd name="connsiteX0" fmla="*/ 0 w 5089236"/>
              <a:gd name="connsiteY0" fmla="*/ 9237 h 37099"/>
              <a:gd name="connsiteX1" fmla="*/ 350981 w 5089236"/>
              <a:gd name="connsiteY1" fmla="*/ 36946 h 37099"/>
              <a:gd name="connsiteX2" fmla="*/ 1348509 w 5089236"/>
              <a:gd name="connsiteY2" fmla="*/ 27709 h 37099"/>
              <a:gd name="connsiteX3" fmla="*/ 1560945 w 5089236"/>
              <a:gd name="connsiteY3" fmla="*/ 18473 h 37099"/>
              <a:gd name="connsiteX4" fmla="*/ 1754909 w 5089236"/>
              <a:gd name="connsiteY4" fmla="*/ 0 h 37099"/>
              <a:gd name="connsiteX5" fmla="*/ 3094181 w 5089236"/>
              <a:gd name="connsiteY5" fmla="*/ 9237 h 37099"/>
              <a:gd name="connsiteX6" fmla="*/ 3482109 w 5089236"/>
              <a:gd name="connsiteY6" fmla="*/ 36946 h 37099"/>
              <a:gd name="connsiteX7" fmla="*/ 3833090 w 5089236"/>
              <a:gd name="connsiteY7" fmla="*/ 27709 h 37099"/>
              <a:gd name="connsiteX8" fmla="*/ 5089236 w 5089236"/>
              <a:gd name="connsiteY8" fmla="*/ 18473 h 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36" h="37099">
                <a:moveTo>
                  <a:pt x="0" y="9237"/>
                </a:moveTo>
                <a:cubicBezTo>
                  <a:pt x="158098" y="40856"/>
                  <a:pt x="112776" y="36946"/>
                  <a:pt x="350981" y="36946"/>
                </a:cubicBezTo>
                <a:lnTo>
                  <a:pt x="1348509" y="27709"/>
                </a:lnTo>
                <a:cubicBezTo>
                  <a:pt x="1419321" y="24630"/>
                  <a:pt x="1490230" y="23294"/>
                  <a:pt x="1560945" y="18473"/>
                </a:cubicBezTo>
                <a:cubicBezTo>
                  <a:pt x="1625742" y="14055"/>
                  <a:pt x="1689963" y="391"/>
                  <a:pt x="1754909" y="0"/>
                </a:cubicBezTo>
                <a:lnTo>
                  <a:pt x="3094181" y="9237"/>
                </a:lnTo>
                <a:cubicBezTo>
                  <a:pt x="3183937" y="17042"/>
                  <a:pt x="3384834" y="36946"/>
                  <a:pt x="3482109" y="36946"/>
                </a:cubicBezTo>
                <a:cubicBezTo>
                  <a:pt x="3599143" y="36946"/>
                  <a:pt x="3716065" y="29154"/>
                  <a:pt x="3833090" y="27709"/>
                </a:cubicBezTo>
                <a:lnTo>
                  <a:pt x="5089236" y="18473"/>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3970318"/>
          </a:xfrm>
          <a:prstGeom prst="rect">
            <a:avLst/>
          </a:prstGeom>
          <a:noFill/>
        </p:spPr>
        <p:txBody>
          <a:bodyPr wrap="square">
            <a:spAutoFit/>
          </a:bodyPr>
          <a:lstStyle/>
          <a:p>
            <a:pPr algn="just"/>
            <a:r>
              <a:rPr lang="de-DE" sz="2800" b="1" dirty="0">
                <a:solidFill>
                  <a:srgbClr val="D4B589"/>
                </a:solidFill>
                <a:effectLst/>
                <a:latin typeface="Arial" panose="020B0604020202020204" pitchFamily="34" charset="0"/>
                <a:ea typeface="SimSun" panose="02010600030101010101" pitchFamily="2" charset="-122"/>
              </a:rPr>
              <a:t>Offb 1,4.11:</a:t>
            </a:r>
            <a:r>
              <a:rPr lang="de-DE" sz="2800" dirty="0">
                <a:solidFill>
                  <a:srgbClr val="D4B589"/>
                </a:solidFill>
                <a:effectLst/>
                <a:latin typeface="Arial" panose="020B0604020202020204" pitchFamily="34" charset="0"/>
                <a:ea typeface="SimSun" panose="02010600030101010101" pitchFamily="2" charset="-122"/>
              </a:rPr>
              <a:t> </a:t>
            </a:r>
            <a:r>
              <a:rPr lang="de-DE" sz="2800" dirty="0">
                <a:solidFill>
                  <a:schemeClr val="bg1"/>
                </a:solidFill>
                <a:effectLst/>
                <a:latin typeface="Arial" panose="020B0604020202020204" pitchFamily="34" charset="0"/>
                <a:ea typeface="SimSun" panose="02010600030101010101" pitchFamily="2" charset="-122"/>
              </a:rPr>
              <a:t>Johannes an die sieben Gemeinden, die in Asien sind … </a:t>
            </a:r>
            <a:r>
              <a:rPr lang="de-DE" sz="2800" baseline="30000" dirty="0">
                <a:solidFill>
                  <a:schemeClr val="bg1"/>
                </a:solidFill>
                <a:effectLst/>
                <a:latin typeface="Arial" panose="020B0604020202020204" pitchFamily="34" charset="0"/>
                <a:ea typeface="SimSun" panose="02010600030101010101" pitchFamily="2" charset="-122"/>
              </a:rPr>
              <a:t>11</a:t>
            </a:r>
            <a:r>
              <a:rPr lang="de-DE" sz="2800" dirty="0">
                <a:solidFill>
                  <a:schemeClr val="bg1"/>
                </a:solidFill>
                <a:effectLst/>
                <a:latin typeface="Arial" panose="020B0604020202020204" pitchFamily="34" charset="0"/>
                <a:ea typeface="SimSun" panose="02010600030101010101" pitchFamily="2" charset="-122"/>
              </a:rPr>
              <a:t> Was du zu sehen bekommst, das schreibe in ein Buch und schicke es den sieben Gemeinden: nach Ephesus, nach Smyrna, nach Pergamon, nach </a:t>
            </a:r>
            <a:r>
              <a:rPr lang="de-DE" sz="2800" dirty="0" err="1">
                <a:solidFill>
                  <a:schemeClr val="bg1"/>
                </a:solidFill>
                <a:effectLst/>
                <a:latin typeface="Arial" panose="020B0604020202020204" pitchFamily="34" charset="0"/>
                <a:ea typeface="SimSun" panose="02010600030101010101" pitchFamily="2" charset="-122"/>
              </a:rPr>
              <a:t>Thyatira</a:t>
            </a:r>
            <a:r>
              <a:rPr lang="de-DE" sz="2800" dirty="0">
                <a:solidFill>
                  <a:schemeClr val="bg1"/>
                </a:solidFill>
                <a:effectLst/>
                <a:latin typeface="Arial" panose="020B0604020202020204" pitchFamily="34" charset="0"/>
                <a:ea typeface="SimSun" panose="02010600030101010101" pitchFamily="2" charset="-122"/>
              </a:rPr>
              <a:t>, nach Sardes, nach Philadelphia und nach </a:t>
            </a:r>
            <a:r>
              <a:rPr lang="de-DE" sz="2800" dirty="0" err="1">
                <a:solidFill>
                  <a:schemeClr val="bg1"/>
                </a:solidFill>
                <a:effectLst/>
                <a:latin typeface="Arial" panose="020B0604020202020204" pitchFamily="34" charset="0"/>
                <a:ea typeface="SimSun" panose="02010600030101010101" pitchFamily="2" charset="-122"/>
              </a:rPr>
              <a:t>Laodizea</a:t>
            </a:r>
            <a:r>
              <a:rPr lang="de-DE" sz="2800" dirty="0">
                <a:solidFill>
                  <a:schemeClr val="bg1"/>
                </a:solidFill>
                <a:effectLst/>
                <a:latin typeface="Arial" panose="020B0604020202020204" pitchFamily="34" charset="0"/>
                <a:ea typeface="SimSun" panose="02010600030101010101" pitchFamily="2" charset="-122"/>
              </a:rPr>
              <a:t>. </a:t>
            </a:r>
          </a:p>
          <a:p>
            <a:pPr algn="just"/>
            <a:endParaRPr lang="de-DE" sz="2800" dirty="0">
              <a:solidFill>
                <a:schemeClr val="bg1"/>
              </a:solidFill>
              <a:latin typeface="Arial" panose="020B0604020202020204" pitchFamily="34" charset="0"/>
              <a:ea typeface="SimSun" panose="02010600030101010101" pitchFamily="2" charset="-122"/>
            </a:endParaRPr>
          </a:p>
          <a:p>
            <a:pPr algn="just"/>
            <a:r>
              <a:rPr lang="de-DE" sz="2800" b="1" dirty="0">
                <a:solidFill>
                  <a:srgbClr val="D4B589"/>
                </a:solidFill>
                <a:effectLst/>
                <a:latin typeface="Arial" panose="020B0604020202020204" pitchFamily="34" charset="0"/>
                <a:ea typeface="SimSun" panose="02010600030101010101" pitchFamily="2" charset="-122"/>
              </a:rPr>
              <a:t>Offb 2-3</a:t>
            </a:r>
            <a:r>
              <a:rPr lang="de-DE" sz="2800" dirty="0">
                <a:solidFill>
                  <a:schemeClr val="bg1"/>
                </a:solidFill>
                <a:effectLst/>
                <a:latin typeface="Arial" panose="020B0604020202020204" pitchFamily="34" charset="0"/>
                <a:ea typeface="SimSun" panose="02010600030101010101" pitchFamily="2" charset="-122"/>
              </a:rPr>
              <a:t>: Wer Ohren hat, der höre, was der Geist den Gemeinden sagt.</a:t>
            </a: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Tree>
    <p:extLst>
      <p:ext uri="{BB962C8B-B14F-4D97-AF65-F5344CB8AC3E}">
        <p14:creationId xmlns:p14="http://schemas.microsoft.com/office/powerpoint/2010/main" val="194274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OFFENBARUNG</a:t>
            </a:r>
            <a:endParaRPr lang="de-DE" sz="1400" b="1" dirty="0">
              <a:solidFill>
                <a:srgbClr val="FCECCC"/>
              </a:solidFill>
              <a:cs typeface="Arial" panose="020B0604020202020204" pitchFamily="34" charset="0"/>
            </a:endParaRPr>
          </a:p>
          <a:p>
            <a:pPr algn="ctr"/>
            <a:r>
              <a:rPr lang="de-DE" sz="3600" dirty="0">
                <a:solidFill>
                  <a:schemeClr val="bg1">
                    <a:lumMod val="65000"/>
                  </a:schemeClr>
                </a:solidFill>
                <a:latin typeface="Modern Love Caps" panose="04070805081001020A01" pitchFamily="82" charset="0"/>
              </a:rPr>
              <a:t>Zwischen</a:t>
            </a:r>
            <a:r>
              <a:rPr lang="de-DE" sz="3600" dirty="0">
                <a:solidFill>
                  <a:srgbClr val="FCECCC"/>
                </a:solidFill>
                <a:latin typeface="Modern Love Caps" panose="04070805081001020A01" pitchFamily="82" charset="0"/>
              </a:rPr>
              <a:t> KREUZ </a:t>
            </a:r>
            <a:r>
              <a:rPr lang="de-DE" sz="3600" dirty="0">
                <a:solidFill>
                  <a:schemeClr val="bg1">
                    <a:lumMod val="65000"/>
                  </a:schemeClr>
                </a:solidFill>
                <a:latin typeface="Modern Love Caps" panose="04070805081001020A01" pitchFamily="82" charset="0"/>
              </a:rPr>
              <a:t>und</a:t>
            </a:r>
            <a:r>
              <a:rPr lang="de-DE" sz="3600" dirty="0">
                <a:solidFill>
                  <a:srgbClr val="FCECCC"/>
                </a:solidFill>
                <a:latin typeface="Modern Love Caps" panose="04070805081001020A01" pitchFamily="82" charset="0"/>
              </a:rPr>
              <a:t> THRON</a:t>
            </a:r>
            <a:endParaRPr lang="de-DE" sz="4000" dirty="0">
              <a:solidFill>
                <a:srgbClr val="FCECCC"/>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95755CD2-9CD2-49B9-9640-AC39C932140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500"/>
                    </a14:imgEffect>
                    <a14:imgEffect>
                      <a14:brightnessContrast contrast="50000"/>
                    </a14:imgEffect>
                  </a14:imgLayer>
                </a14:imgProps>
              </a:ext>
            </a:extLst>
          </a:blip>
          <a:stretch>
            <a:fillRect/>
          </a:stretch>
        </p:blipFill>
        <p:spPr>
          <a:xfrm>
            <a:off x="1051819" y="3400949"/>
            <a:ext cx="282996" cy="445146"/>
          </a:xfrm>
          <a:prstGeom prst="rect">
            <a:avLst/>
          </a:prstGeom>
        </p:spPr>
      </p:pic>
      <p:pic>
        <p:nvPicPr>
          <p:cNvPr id="11" name="Grafik 10">
            <a:extLst>
              <a:ext uri="{FF2B5EF4-FFF2-40B4-BE49-F238E27FC236}">
                <a16:creationId xmlns:a16="http://schemas.microsoft.com/office/drawing/2014/main" id="{C0961172-B237-4A76-ACD1-A79062199E5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contrast="50000"/>
                    </a14:imgEffect>
                  </a14:imgLayer>
                </a14:imgProps>
              </a:ext>
            </a:extLst>
          </a:blip>
          <a:stretch>
            <a:fillRect/>
          </a:stretch>
        </p:blipFill>
        <p:spPr>
          <a:xfrm>
            <a:off x="6505901" y="3400949"/>
            <a:ext cx="376924" cy="445146"/>
          </a:xfrm>
          <a:prstGeom prst="rect">
            <a:avLst/>
          </a:prstGeom>
        </p:spPr>
      </p:pic>
      <p:sp>
        <p:nvSpPr>
          <p:cNvPr id="4" name="Textfeld 3">
            <a:extLst>
              <a:ext uri="{FF2B5EF4-FFF2-40B4-BE49-F238E27FC236}">
                <a16:creationId xmlns:a16="http://schemas.microsoft.com/office/drawing/2014/main" id="{B2266C4D-D852-4CC1-9508-C9A54B842BB9}"/>
              </a:ext>
            </a:extLst>
          </p:cNvPr>
          <p:cNvSpPr txBox="1"/>
          <p:nvPr/>
        </p:nvSpPr>
        <p:spPr>
          <a:xfrm>
            <a:off x="744766" y="4319749"/>
            <a:ext cx="6423289" cy="461665"/>
          </a:xfrm>
          <a:prstGeom prst="rect">
            <a:avLst/>
          </a:prstGeom>
          <a:noFill/>
        </p:spPr>
        <p:txBody>
          <a:bodyPr wrap="square" rtlCol="0">
            <a:spAutoFit/>
          </a:bodyPr>
          <a:lstStyle/>
          <a:p>
            <a:pPr algn="ctr"/>
            <a:r>
              <a:rPr lang="de-DE" sz="2400" dirty="0">
                <a:solidFill>
                  <a:schemeClr val="bg1"/>
                </a:solidFill>
                <a:latin typeface="Arial" panose="020B0604020202020204" pitchFamily="34" charset="0"/>
                <a:cs typeface="Arial" panose="020B0604020202020204" pitchFamily="34" charset="0"/>
              </a:rPr>
              <a:t>#seltsam   #wichtig   #relevant   </a:t>
            </a:r>
            <a:r>
              <a:rPr lang="de-DE" sz="2400" dirty="0">
                <a:latin typeface="Arial" panose="020B0604020202020204" pitchFamily="34" charset="0"/>
                <a:cs typeface="Arial" panose="020B0604020202020204" pitchFamily="34" charset="0"/>
              </a:rPr>
              <a:t>#verständlich</a:t>
            </a:r>
          </a:p>
        </p:txBody>
      </p:sp>
    </p:spTree>
    <p:extLst>
      <p:ext uri="{BB962C8B-B14F-4D97-AF65-F5344CB8AC3E}">
        <p14:creationId xmlns:p14="http://schemas.microsoft.com/office/powerpoint/2010/main" val="387093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OFFENBARUNG</a:t>
            </a:r>
            <a:endParaRPr lang="de-DE" sz="1400" b="1" dirty="0">
              <a:solidFill>
                <a:srgbClr val="FCECCC"/>
              </a:solidFill>
              <a:cs typeface="Arial" panose="020B0604020202020204" pitchFamily="34" charset="0"/>
            </a:endParaRPr>
          </a:p>
          <a:p>
            <a:pPr algn="ctr"/>
            <a:r>
              <a:rPr lang="de-DE" sz="3600" dirty="0">
                <a:solidFill>
                  <a:schemeClr val="bg1">
                    <a:lumMod val="65000"/>
                  </a:schemeClr>
                </a:solidFill>
                <a:latin typeface="Modern Love Caps" panose="04070805081001020A01" pitchFamily="82" charset="0"/>
              </a:rPr>
              <a:t>Zwischen</a:t>
            </a:r>
            <a:r>
              <a:rPr lang="de-DE" sz="3600" dirty="0">
                <a:solidFill>
                  <a:srgbClr val="FCECCC"/>
                </a:solidFill>
                <a:latin typeface="Modern Love Caps" panose="04070805081001020A01" pitchFamily="82" charset="0"/>
              </a:rPr>
              <a:t> KREUZ </a:t>
            </a:r>
            <a:r>
              <a:rPr lang="de-DE" sz="3600" dirty="0">
                <a:solidFill>
                  <a:schemeClr val="bg1">
                    <a:lumMod val="65000"/>
                  </a:schemeClr>
                </a:solidFill>
                <a:latin typeface="Modern Love Caps" panose="04070805081001020A01" pitchFamily="82" charset="0"/>
              </a:rPr>
              <a:t>und</a:t>
            </a:r>
            <a:r>
              <a:rPr lang="de-DE" sz="3600" dirty="0">
                <a:solidFill>
                  <a:srgbClr val="FCECCC"/>
                </a:solidFill>
                <a:latin typeface="Modern Love Caps" panose="04070805081001020A01" pitchFamily="82" charset="0"/>
              </a:rPr>
              <a:t> THRON</a:t>
            </a:r>
            <a:endParaRPr lang="de-DE" sz="4000" dirty="0">
              <a:solidFill>
                <a:srgbClr val="FCECCC"/>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95755CD2-9CD2-49B9-9640-AC39C932140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500"/>
                    </a14:imgEffect>
                    <a14:imgEffect>
                      <a14:brightnessContrast contrast="50000"/>
                    </a14:imgEffect>
                  </a14:imgLayer>
                </a14:imgProps>
              </a:ext>
            </a:extLst>
          </a:blip>
          <a:stretch>
            <a:fillRect/>
          </a:stretch>
        </p:blipFill>
        <p:spPr>
          <a:xfrm>
            <a:off x="1051819" y="3400949"/>
            <a:ext cx="282996" cy="445146"/>
          </a:xfrm>
          <a:prstGeom prst="rect">
            <a:avLst/>
          </a:prstGeom>
        </p:spPr>
      </p:pic>
      <p:pic>
        <p:nvPicPr>
          <p:cNvPr id="11" name="Grafik 10">
            <a:extLst>
              <a:ext uri="{FF2B5EF4-FFF2-40B4-BE49-F238E27FC236}">
                <a16:creationId xmlns:a16="http://schemas.microsoft.com/office/drawing/2014/main" id="{C0961172-B237-4A76-ACD1-A79062199E5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contrast="50000"/>
                    </a14:imgEffect>
                  </a14:imgLayer>
                </a14:imgProps>
              </a:ext>
            </a:extLst>
          </a:blip>
          <a:stretch>
            <a:fillRect/>
          </a:stretch>
        </p:blipFill>
        <p:spPr>
          <a:xfrm>
            <a:off x="6505901" y="3400949"/>
            <a:ext cx="376924" cy="445146"/>
          </a:xfrm>
          <a:prstGeom prst="rect">
            <a:avLst/>
          </a:prstGeom>
        </p:spPr>
      </p:pic>
      <p:sp>
        <p:nvSpPr>
          <p:cNvPr id="4" name="Textfeld 3">
            <a:extLst>
              <a:ext uri="{FF2B5EF4-FFF2-40B4-BE49-F238E27FC236}">
                <a16:creationId xmlns:a16="http://schemas.microsoft.com/office/drawing/2014/main" id="{B2266C4D-D852-4CC1-9508-C9A54B842BB9}"/>
              </a:ext>
            </a:extLst>
          </p:cNvPr>
          <p:cNvSpPr txBox="1"/>
          <p:nvPr/>
        </p:nvSpPr>
        <p:spPr>
          <a:xfrm>
            <a:off x="744766" y="4319749"/>
            <a:ext cx="6423289" cy="461665"/>
          </a:xfrm>
          <a:prstGeom prst="rect">
            <a:avLst/>
          </a:prstGeom>
          <a:noFill/>
        </p:spPr>
        <p:txBody>
          <a:bodyPr wrap="square" rtlCol="0">
            <a:spAutoFit/>
          </a:bodyPr>
          <a:lstStyle/>
          <a:p>
            <a:pPr algn="ctr"/>
            <a:r>
              <a:rPr lang="de-DE" sz="2400" dirty="0">
                <a:solidFill>
                  <a:schemeClr val="bg1"/>
                </a:solidFill>
                <a:latin typeface="Arial" panose="020B0604020202020204" pitchFamily="34" charset="0"/>
                <a:cs typeface="Arial" panose="020B0604020202020204" pitchFamily="34" charset="0"/>
              </a:rPr>
              <a:t>#seltsam   #wichtig   #relevant   #verständlich</a:t>
            </a:r>
          </a:p>
        </p:txBody>
      </p:sp>
    </p:spTree>
    <p:extLst>
      <p:ext uri="{BB962C8B-B14F-4D97-AF65-F5344CB8AC3E}">
        <p14:creationId xmlns:p14="http://schemas.microsoft.com/office/powerpoint/2010/main" val="3475665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Gott</a:t>
            </a:r>
            <a:endParaRPr lang="de-DE" sz="1400" b="1" dirty="0">
              <a:solidFill>
                <a:srgbClr val="FCECCC"/>
              </a:solidFill>
              <a:cs typeface="Arial" panose="020B0604020202020204" pitchFamily="34" charset="0"/>
            </a:endParaRPr>
          </a:p>
          <a:p>
            <a:pPr algn="ctr"/>
            <a:r>
              <a:rPr lang="de-DE" sz="3600" dirty="0">
                <a:solidFill>
                  <a:schemeClr val="bg1">
                    <a:lumMod val="75000"/>
                  </a:schemeClr>
                </a:solidFill>
                <a:latin typeface="Modern Love Caps" panose="04070805081001020A01" pitchFamily="82" charset="0"/>
              </a:rPr>
              <a:t>„Der Allmächtige“</a:t>
            </a:r>
            <a:endParaRPr lang="de-DE" sz="4000" dirty="0">
              <a:solidFill>
                <a:schemeClr val="bg1">
                  <a:lumMod val="75000"/>
                </a:schemeClr>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914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istiano Ronaldo und Lionel Messi haben trotz Fifa-Skandal die besten  Karten beim Ballon d'or - Eurosport">
            <a:extLst>
              <a:ext uri="{FF2B5EF4-FFF2-40B4-BE49-F238E27FC236}">
                <a16:creationId xmlns:a16="http://schemas.microsoft.com/office/drawing/2014/main" id="{C672EF34-B256-4B10-A570-A06806A6B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3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656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Gott</a:t>
            </a:r>
            <a:endParaRPr lang="de-DE" sz="1400" b="1" dirty="0">
              <a:solidFill>
                <a:srgbClr val="FCECCC"/>
              </a:solidFill>
              <a:cs typeface="Arial" panose="020B0604020202020204" pitchFamily="34" charset="0"/>
            </a:endParaRPr>
          </a:p>
          <a:p>
            <a:pPr algn="ctr"/>
            <a:r>
              <a:rPr lang="de-DE" sz="3600" dirty="0">
                <a:solidFill>
                  <a:schemeClr val="bg1">
                    <a:lumMod val="75000"/>
                  </a:schemeClr>
                </a:solidFill>
                <a:latin typeface="Modern Love Caps" panose="04070805081001020A01" pitchFamily="82" charset="0"/>
              </a:rPr>
              <a:t>… die größte Wirklichkeit</a:t>
            </a:r>
            <a:endParaRPr lang="de-DE" sz="4000" dirty="0">
              <a:solidFill>
                <a:schemeClr val="bg1">
                  <a:lumMod val="75000"/>
                </a:schemeClr>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5518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1,4.8:</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Johannes an die sieben Gemeinden, die in Asien sind: Gnade sei mit euch und Friede von dem, der ist und der war und der kommt […]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8</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Ich bin das Alpha und das Omega, spricht Gott, der Herr, der ist und der war und der kommt, der Allmächtige.</a:t>
            </a:r>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073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4FA7BC0-014E-4C5F-818D-7545FB2667D9}"/>
              </a:ext>
            </a:extLst>
          </p:cNvPr>
          <p:cNvSpPr/>
          <p:nvPr/>
        </p:nvSpPr>
        <p:spPr>
          <a:xfrm>
            <a:off x="10100441" y="1912884"/>
            <a:ext cx="493987" cy="0"/>
          </a:xfrm>
          <a:custGeom>
            <a:avLst/>
            <a:gdLst>
              <a:gd name="connsiteX0" fmla="*/ 0 w 493987"/>
              <a:gd name="connsiteY0" fmla="*/ 0 h 0"/>
              <a:gd name="connsiteX1" fmla="*/ 493987 w 493987"/>
              <a:gd name="connsiteY1" fmla="*/ 0 h 0"/>
            </a:gdLst>
            <a:ahLst/>
            <a:cxnLst>
              <a:cxn ang="0">
                <a:pos x="connsiteX0" y="connsiteY0"/>
              </a:cxn>
              <a:cxn ang="0">
                <a:pos x="connsiteX1" y="connsiteY1"/>
              </a:cxn>
            </a:cxnLst>
            <a:rect l="l" t="t" r="r" b="b"/>
            <a:pathLst>
              <a:path w="493987">
                <a:moveTo>
                  <a:pt x="0" y="0"/>
                </a:moveTo>
                <a:lnTo>
                  <a:pt x="493987" y="0"/>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4B97537B-E8DB-4EF4-AEDA-B42BD4F81A46}"/>
              </a:ext>
            </a:extLst>
          </p:cNvPr>
          <p:cNvSpPr/>
          <p:nvPr/>
        </p:nvSpPr>
        <p:spPr>
          <a:xfrm>
            <a:off x="1629103" y="2312277"/>
            <a:ext cx="5087007" cy="74517"/>
          </a:xfrm>
          <a:custGeom>
            <a:avLst/>
            <a:gdLst>
              <a:gd name="connsiteX0" fmla="*/ 0 w 5087007"/>
              <a:gd name="connsiteY0" fmla="*/ 63063 h 74517"/>
              <a:gd name="connsiteX1" fmla="*/ 451945 w 5087007"/>
              <a:gd name="connsiteY1" fmla="*/ 21021 h 74517"/>
              <a:gd name="connsiteX2" fmla="*/ 546538 w 5087007"/>
              <a:gd name="connsiteY2" fmla="*/ 1 h 74517"/>
              <a:gd name="connsiteX3" fmla="*/ 1460938 w 5087007"/>
              <a:gd name="connsiteY3" fmla="*/ 10511 h 74517"/>
              <a:gd name="connsiteX4" fmla="*/ 3226676 w 5087007"/>
              <a:gd name="connsiteY4" fmla="*/ 42042 h 74517"/>
              <a:gd name="connsiteX5" fmla="*/ 3499945 w 5087007"/>
              <a:gd name="connsiteY5" fmla="*/ 63063 h 74517"/>
              <a:gd name="connsiteX6" fmla="*/ 4635063 w 5087007"/>
              <a:gd name="connsiteY6" fmla="*/ 63063 h 74517"/>
              <a:gd name="connsiteX7" fmla="*/ 4866290 w 5087007"/>
              <a:gd name="connsiteY7" fmla="*/ 31532 h 74517"/>
              <a:gd name="connsiteX8" fmla="*/ 4960883 w 5087007"/>
              <a:gd name="connsiteY8" fmla="*/ 21021 h 74517"/>
              <a:gd name="connsiteX9" fmla="*/ 5087007 w 5087007"/>
              <a:gd name="connsiteY9" fmla="*/ 1 h 7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7007" h="74517">
                <a:moveTo>
                  <a:pt x="0" y="63063"/>
                </a:moveTo>
                <a:cubicBezTo>
                  <a:pt x="150648" y="49049"/>
                  <a:pt x="301643" y="38363"/>
                  <a:pt x="451945" y="21021"/>
                </a:cubicBezTo>
                <a:cubicBezTo>
                  <a:pt x="484032" y="17319"/>
                  <a:pt x="514240" y="337"/>
                  <a:pt x="546538" y="1"/>
                </a:cubicBezTo>
                <a:lnTo>
                  <a:pt x="1460938" y="10511"/>
                </a:lnTo>
                <a:lnTo>
                  <a:pt x="3226676" y="42042"/>
                </a:lnTo>
                <a:cubicBezTo>
                  <a:pt x="3317766" y="49049"/>
                  <a:pt x="3408638" y="59985"/>
                  <a:pt x="3499945" y="63063"/>
                </a:cubicBezTo>
                <a:cubicBezTo>
                  <a:pt x="4058336" y="81885"/>
                  <a:pt x="4128168" y="74327"/>
                  <a:pt x="4635063" y="63063"/>
                </a:cubicBezTo>
                <a:cubicBezTo>
                  <a:pt x="4894450" y="41446"/>
                  <a:pt x="4637112" y="67718"/>
                  <a:pt x="4866290" y="31532"/>
                </a:cubicBezTo>
                <a:cubicBezTo>
                  <a:pt x="4897627" y="26584"/>
                  <a:pt x="4929509" y="25727"/>
                  <a:pt x="4960883" y="21021"/>
                </a:cubicBezTo>
                <a:cubicBezTo>
                  <a:pt x="5105194" y="-626"/>
                  <a:pt x="5035069" y="1"/>
                  <a:pt x="5087007" y="1"/>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1,4.8:</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Johannes an die sieben Gemeinden, die in Asien sind: Gnade sei mit euch und Friede von dem, der ist und der war und der kommt […]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8</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Ich bin das Alpha und das Omega, spricht Gott, der Herr, der ist und der war und der kommt, der Allmächtige.</a:t>
            </a:r>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6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OFFENBARUNG</a:t>
            </a:r>
            <a:endParaRPr lang="de-DE" sz="1400" b="1" dirty="0">
              <a:solidFill>
                <a:srgbClr val="FCECCC"/>
              </a:solidFill>
              <a:cs typeface="Arial" panose="020B0604020202020204" pitchFamily="34" charset="0"/>
            </a:endParaRPr>
          </a:p>
          <a:p>
            <a:pPr algn="ctr"/>
            <a:r>
              <a:rPr lang="de-DE" sz="3600" dirty="0">
                <a:solidFill>
                  <a:schemeClr val="bg1">
                    <a:lumMod val="65000"/>
                  </a:schemeClr>
                </a:solidFill>
                <a:latin typeface="Modern Love Caps" panose="04070805081001020A01" pitchFamily="82" charset="0"/>
              </a:rPr>
              <a:t>Zwischen</a:t>
            </a:r>
            <a:r>
              <a:rPr lang="de-DE" sz="3600" dirty="0">
                <a:solidFill>
                  <a:srgbClr val="FCECCC"/>
                </a:solidFill>
                <a:latin typeface="Modern Love Caps" panose="04070805081001020A01" pitchFamily="82" charset="0"/>
              </a:rPr>
              <a:t> KREUZ </a:t>
            </a:r>
            <a:r>
              <a:rPr lang="de-DE" sz="3600" dirty="0">
                <a:solidFill>
                  <a:schemeClr val="bg1">
                    <a:lumMod val="65000"/>
                  </a:schemeClr>
                </a:solidFill>
                <a:latin typeface="Modern Love Caps" panose="04070805081001020A01" pitchFamily="82" charset="0"/>
              </a:rPr>
              <a:t>und</a:t>
            </a:r>
            <a:r>
              <a:rPr lang="de-DE" sz="3600" dirty="0">
                <a:solidFill>
                  <a:srgbClr val="FCECCC"/>
                </a:solidFill>
                <a:latin typeface="Modern Love Caps" panose="04070805081001020A01" pitchFamily="82" charset="0"/>
              </a:rPr>
              <a:t> THRON</a:t>
            </a:r>
            <a:endParaRPr lang="de-DE" sz="4000" dirty="0">
              <a:solidFill>
                <a:srgbClr val="FCECCC"/>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95755CD2-9CD2-49B9-9640-AC39C932140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500"/>
                    </a14:imgEffect>
                    <a14:imgEffect>
                      <a14:brightnessContrast contrast="50000"/>
                    </a14:imgEffect>
                  </a14:imgLayer>
                </a14:imgProps>
              </a:ext>
            </a:extLst>
          </a:blip>
          <a:stretch>
            <a:fillRect/>
          </a:stretch>
        </p:blipFill>
        <p:spPr>
          <a:xfrm>
            <a:off x="1051819" y="3400949"/>
            <a:ext cx="282996" cy="445146"/>
          </a:xfrm>
          <a:prstGeom prst="rect">
            <a:avLst/>
          </a:prstGeom>
        </p:spPr>
      </p:pic>
      <p:pic>
        <p:nvPicPr>
          <p:cNvPr id="11" name="Grafik 10">
            <a:extLst>
              <a:ext uri="{FF2B5EF4-FFF2-40B4-BE49-F238E27FC236}">
                <a16:creationId xmlns:a16="http://schemas.microsoft.com/office/drawing/2014/main" id="{C0961172-B237-4A76-ACD1-A79062199E5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contrast="50000"/>
                    </a14:imgEffect>
                  </a14:imgLayer>
                </a14:imgProps>
              </a:ext>
            </a:extLst>
          </a:blip>
          <a:stretch>
            <a:fillRect/>
          </a:stretch>
        </p:blipFill>
        <p:spPr>
          <a:xfrm>
            <a:off x="6505901" y="3400949"/>
            <a:ext cx="376924" cy="445146"/>
          </a:xfrm>
          <a:prstGeom prst="rect">
            <a:avLst/>
          </a:prstGeom>
        </p:spPr>
      </p:pic>
    </p:spTree>
    <p:extLst>
      <p:ext uri="{BB962C8B-B14F-4D97-AF65-F5344CB8AC3E}">
        <p14:creationId xmlns:p14="http://schemas.microsoft.com/office/powerpoint/2010/main" val="275306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B842C800-2C1E-415B-A5A7-30DA2D30FA2C}"/>
              </a:ext>
            </a:extLst>
          </p:cNvPr>
          <p:cNvSpPr/>
          <p:nvPr/>
        </p:nvSpPr>
        <p:spPr>
          <a:xfrm>
            <a:off x="7809186" y="2333299"/>
            <a:ext cx="2732690" cy="10510"/>
          </a:xfrm>
          <a:custGeom>
            <a:avLst/>
            <a:gdLst>
              <a:gd name="connsiteX0" fmla="*/ 0 w 2732690"/>
              <a:gd name="connsiteY0" fmla="*/ 0 h 10510"/>
              <a:gd name="connsiteX1" fmla="*/ 2732690 w 2732690"/>
              <a:gd name="connsiteY1" fmla="*/ 10510 h 10510"/>
            </a:gdLst>
            <a:ahLst/>
            <a:cxnLst>
              <a:cxn ang="0">
                <a:pos x="connsiteX0" y="connsiteY0"/>
              </a:cxn>
              <a:cxn ang="0">
                <a:pos x="connsiteX1" y="connsiteY1"/>
              </a:cxn>
            </a:cxnLst>
            <a:rect l="l" t="t" r="r" b="b"/>
            <a:pathLst>
              <a:path w="2732690" h="10510">
                <a:moveTo>
                  <a:pt x="0" y="0"/>
                </a:moveTo>
                <a:lnTo>
                  <a:pt x="2732690" y="10510"/>
                </a:ln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Form 7">
            <a:extLst>
              <a:ext uri="{FF2B5EF4-FFF2-40B4-BE49-F238E27FC236}">
                <a16:creationId xmlns:a16="http://schemas.microsoft.com/office/drawing/2014/main" id="{BF000B6D-D318-4FC0-A8E5-730786EA594E}"/>
              </a:ext>
            </a:extLst>
          </p:cNvPr>
          <p:cNvSpPr/>
          <p:nvPr/>
        </p:nvSpPr>
        <p:spPr>
          <a:xfrm>
            <a:off x="1671145" y="2764223"/>
            <a:ext cx="2627586" cy="52551"/>
          </a:xfrm>
          <a:custGeom>
            <a:avLst/>
            <a:gdLst>
              <a:gd name="connsiteX0" fmla="*/ 0 w 2627586"/>
              <a:gd name="connsiteY0" fmla="*/ 0 h 52551"/>
              <a:gd name="connsiteX1" fmla="*/ 1229710 w 2627586"/>
              <a:gd name="connsiteY1" fmla="*/ 10510 h 52551"/>
              <a:gd name="connsiteX2" fmla="*/ 2175641 w 2627586"/>
              <a:gd name="connsiteY2" fmla="*/ 52551 h 52551"/>
              <a:gd name="connsiteX3" fmla="*/ 2627586 w 2627586"/>
              <a:gd name="connsiteY3" fmla="*/ 42041 h 52551"/>
            </a:gdLst>
            <a:ahLst/>
            <a:cxnLst>
              <a:cxn ang="0">
                <a:pos x="connsiteX0" y="connsiteY0"/>
              </a:cxn>
              <a:cxn ang="0">
                <a:pos x="connsiteX1" y="connsiteY1"/>
              </a:cxn>
              <a:cxn ang="0">
                <a:pos x="connsiteX2" y="connsiteY2"/>
              </a:cxn>
              <a:cxn ang="0">
                <a:pos x="connsiteX3" y="connsiteY3"/>
              </a:cxn>
            </a:cxnLst>
            <a:rect l="l" t="t" r="r" b="b"/>
            <a:pathLst>
              <a:path w="2627586" h="52551">
                <a:moveTo>
                  <a:pt x="0" y="0"/>
                </a:moveTo>
                <a:lnTo>
                  <a:pt x="1229710" y="10510"/>
                </a:lnTo>
                <a:cubicBezTo>
                  <a:pt x="1617773" y="18680"/>
                  <a:pt x="1843717" y="33027"/>
                  <a:pt x="2175641" y="52551"/>
                </a:cubicBezTo>
                <a:cubicBezTo>
                  <a:pt x="2578529" y="41360"/>
                  <a:pt x="2427841" y="42041"/>
                  <a:pt x="2627586" y="42041"/>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74FA7BC0-014E-4C5F-818D-7545FB2667D9}"/>
              </a:ext>
            </a:extLst>
          </p:cNvPr>
          <p:cNvSpPr/>
          <p:nvPr/>
        </p:nvSpPr>
        <p:spPr>
          <a:xfrm>
            <a:off x="10100441" y="1912884"/>
            <a:ext cx="493987" cy="0"/>
          </a:xfrm>
          <a:custGeom>
            <a:avLst/>
            <a:gdLst>
              <a:gd name="connsiteX0" fmla="*/ 0 w 493987"/>
              <a:gd name="connsiteY0" fmla="*/ 0 h 0"/>
              <a:gd name="connsiteX1" fmla="*/ 493987 w 493987"/>
              <a:gd name="connsiteY1" fmla="*/ 0 h 0"/>
            </a:gdLst>
            <a:ahLst/>
            <a:cxnLst>
              <a:cxn ang="0">
                <a:pos x="connsiteX0" y="connsiteY0"/>
              </a:cxn>
              <a:cxn ang="0">
                <a:pos x="connsiteX1" y="connsiteY1"/>
              </a:cxn>
            </a:cxnLst>
            <a:rect l="l" t="t" r="r" b="b"/>
            <a:pathLst>
              <a:path w="493987">
                <a:moveTo>
                  <a:pt x="0" y="0"/>
                </a:moveTo>
                <a:lnTo>
                  <a:pt x="493987" y="0"/>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4B97537B-E8DB-4EF4-AEDA-B42BD4F81A46}"/>
              </a:ext>
            </a:extLst>
          </p:cNvPr>
          <p:cNvSpPr/>
          <p:nvPr/>
        </p:nvSpPr>
        <p:spPr>
          <a:xfrm>
            <a:off x="1629103" y="2312277"/>
            <a:ext cx="5087007" cy="74517"/>
          </a:xfrm>
          <a:custGeom>
            <a:avLst/>
            <a:gdLst>
              <a:gd name="connsiteX0" fmla="*/ 0 w 5087007"/>
              <a:gd name="connsiteY0" fmla="*/ 63063 h 74517"/>
              <a:gd name="connsiteX1" fmla="*/ 451945 w 5087007"/>
              <a:gd name="connsiteY1" fmla="*/ 21021 h 74517"/>
              <a:gd name="connsiteX2" fmla="*/ 546538 w 5087007"/>
              <a:gd name="connsiteY2" fmla="*/ 1 h 74517"/>
              <a:gd name="connsiteX3" fmla="*/ 1460938 w 5087007"/>
              <a:gd name="connsiteY3" fmla="*/ 10511 h 74517"/>
              <a:gd name="connsiteX4" fmla="*/ 3226676 w 5087007"/>
              <a:gd name="connsiteY4" fmla="*/ 42042 h 74517"/>
              <a:gd name="connsiteX5" fmla="*/ 3499945 w 5087007"/>
              <a:gd name="connsiteY5" fmla="*/ 63063 h 74517"/>
              <a:gd name="connsiteX6" fmla="*/ 4635063 w 5087007"/>
              <a:gd name="connsiteY6" fmla="*/ 63063 h 74517"/>
              <a:gd name="connsiteX7" fmla="*/ 4866290 w 5087007"/>
              <a:gd name="connsiteY7" fmla="*/ 31532 h 74517"/>
              <a:gd name="connsiteX8" fmla="*/ 4960883 w 5087007"/>
              <a:gd name="connsiteY8" fmla="*/ 21021 h 74517"/>
              <a:gd name="connsiteX9" fmla="*/ 5087007 w 5087007"/>
              <a:gd name="connsiteY9" fmla="*/ 1 h 7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7007" h="74517">
                <a:moveTo>
                  <a:pt x="0" y="63063"/>
                </a:moveTo>
                <a:cubicBezTo>
                  <a:pt x="150648" y="49049"/>
                  <a:pt x="301643" y="38363"/>
                  <a:pt x="451945" y="21021"/>
                </a:cubicBezTo>
                <a:cubicBezTo>
                  <a:pt x="484032" y="17319"/>
                  <a:pt x="514240" y="337"/>
                  <a:pt x="546538" y="1"/>
                </a:cubicBezTo>
                <a:lnTo>
                  <a:pt x="1460938" y="10511"/>
                </a:lnTo>
                <a:lnTo>
                  <a:pt x="3226676" y="42042"/>
                </a:lnTo>
                <a:cubicBezTo>
                  <a:pt x="3317766" y="49049"/>
                  <a:pt x="3408638" y="59985"/>
                  <a:pt x="3499945" y="63063"/>
                </a:cubicBezTo>
                <a:cubicBezTo>
                  <a:pt x="4058336" y="81885"/>
                  <a:pt x="4128168" y="74327"/>
                  <a:pt x="4635063" y="63063"/>
                </a:cubicBezTo>
                <a:cubicBezTo>
                  <a:pt x="4894450" y="41446"/>
                  <a:pt x="4637112" y="67718"/>
                  <a:pt x="4866290" y="31532"/>
                </a:cubicBezTo>
                <a:cubicBezTo>
                  <a:pt x="4897627" y="26584"/>
                  <a:pt x="4929509" y="25727"/>
                  <a:pt x="4960883" y="21021"/>
                </a:cubicBezTo>
                <a:cubicBezTo>
                  <a:pt x="5105194" y="-626"/>
                  <a:pt x="5035069" y="1"/>
                  <a:pt x="5087007" y="1"/>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1,4.8:</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Johannes an die sieben Gemeinden, die in Asien sind: Gnade sei mit euch und Friede von dem, der ist und der war und der kommt […]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8</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Ich bin das Alpha und das Omega, spricht Gott, der Herr, der ist und der war und der kommt, der Allmächtige.</a:t>
            </a:r>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05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0" b="1" i="0" u="none" strike="noStrike" kern="1200" cap="none" spc="0" normalizeH="0" baseline="0" noProof="0" dirty="0">
                <a:ln>
                  <a:noFill/>
                </a:ln>
                <a:solidFill>
                  <a:srgbClr val="FCECCC"/>
                </a:solidFill>
                <a:effectLst/>
                <a:uLnTx/>
                <a:uFillTx/>
                <a:latin typeface="Calibri" panose="020F0502020204030204"/>
                <a:ea typeface="+mn-ea"/>
                <a:cs typeface="Arial" panose="020B0604020202020204" pitchFamily="34" charset="0"/>
              </a:rPr>
              <a:t>Gott</a:t>
            </a:r>
            <a:endParaRPr kumimoji="0" lang="de-DE" sz="1400" b="1" i="0" u="none" strike="noStrike" kern="1200" cap="none" spc="0" normalizeH="0" baseline="0" noProof="0" dirty="0">
              <a:ln>
                <a:noFill/>
              </a:ln>
              <a:solidFill>
                <a:srgbClr val="FCECCC"/>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white">
                    <a:lumMod val="75000"/>
                  </a:prstClr>
                </a:solidFill>
                <a:effectLst/>
                <a:uLnTx/>
                <a:uFillTx/>
                <a:latin typeface="Modern Love Caps" panose="04070805081001020A01" pitchFamily="82" charset="0"/>
                <a:ea typeface="+mn-ea"/>
                <a:cs typeface="+mn-cs"/>
              </a:rPr>
              <a:t>… die größte Wirklichkeit</a:t>
            </a:r>
            <a:endParaRPr kumimoji="0" lang="de-DE" sz="4000" b="0" i="0" u="none" strike="noStrike" kern="1200" cap="none" spc="0" normalizeH="0" baseline="0" noProof="0" dirty="0">
              <a:ln>
                <a:noFill/>
              </a:ln>
              <a:solidFill>
                <a:prstClr val="white">
                  <a:lumMod val="75000"/>
                </a:prstClr>
              </a:solidFill>
              <a:effectLst/>
              <a:uLnTx/>
              <a:uFillTx/>
              <a:latin typeface="Modern Love Caps" panose="04070805081001020A01" pitchFamily="82" charset="0"/>
              <a:ea typeface="+mn-ea"/>
              <a:cs typeface="+mn-cs"/>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723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ADCFF6-EB1A-4DB0-86F6-50ABC9DA6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597" y="450353"/>
            <a:ext cx="3808806" cy="595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79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3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Gott</a:t>
            </a:r>
            <a:endParaRPr lang="de-DE" sz="1400" b="1" dirty="0">
              <a:solidFill>
                <a:srgbClr val="FCECCC"/>
              </a:solidFill>
              <a:cs typeface="Arial" panose="020B0604020202020204" pitchFamily="34" charset="0"/>
            </a:endParaRPr>
          </a:p>
          <a:p>
            <a:pPr algn="ctr"/>
            <a:r>
              <a:rPr lang="de-DE" sz="3600" dirty="0">
                <a:solidFill>
                  <a:schemeClr val="bg1">
                    <a:lumMod val="75000"/>
                  </a:schemeClr>
                </a:solidFill>
                <a:latin typeface="Modern Love Caps" panose="04070805081001020A01" pitchFamily="82" charset="0"/>
              </a:rPr>
              <a:t>… der Allmächtige</a:t>
            </a:r>
            <a:endParaRPr lang="de-DE" sz="4000" dirty="0">
              <a:solidFill>
                <a:schemeClr val="bg1">
                  <a:lumMod val="75000"/>
                </a:schemeClr>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7989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20774B-4951-420C-9825-1B4CA4C7528D}"/>
              </a:ext>
            </a:extLst>
          </p:cNvPr>
          <p:cNvPicPr>
            <a:picLocks noChangeAspect="1"/>
          </p:cNvPicPr>
          <p:nvPr/>
        </p:nvPicPr>
        <p:blipFill>
          <a:blip r:embed="rId2"/>
          <a:stretch>
            <a:fillRect/>
          </a:stretch>
        </p:blipFill>
        <p:spPr>
          <a:xfrm>
            <a:off x="10610850" y="0"/>
            <a:ext cx="1581150" cy="6858000"/>
          </a:xfrm>
          <a:prstGeom prst="rect">
            <a:avLst/>
          </a:prstGeom>
        </p:spPr>
      </p:pic>
      <p:pic>
        <p:nvPicPr>
          <p:cNvPr id="2" name="Grafik 1">
            <a:extLst>
              <a:ext uri="{FF2B5EF4-FFF2-40B4-BE49-F238E27FC236}">
                <a16:creationId xmlns:a16="http://schemas.microsoft.com/office/drawing/2014/main" id="{F571F7F9-4D60-4A50-99F6-4BA1BBD27D11}"/>
              </a:ext>
            </a:extLst>
          </p:cNvPr>
          <p:cNvPicPr>
            <a:picLocks noChangeAspect="1"/>
          </p:cNvPicPr>
          <p:nvPr/>
        </p:nvPicPr>
        <p:blipFill>
          <a:blip r:embed="rId3"/>
          <a:stretch>
            <a:fillRect/>
          </a:stretch>
        </p:blipFill>
        <p:spPr>
          <a:xfrm>
            <a:off x="1812479" y="1747837"/>
            <a:ext cx="6943725" cy="3362325"/>
          </a:xfrm>
          <a:prstGeom prst="rect">
            <a:avLst/>
          </a:prstGeom>
        </p:spPr>
      </p:pic>
    </p:spTree>
    <p:extLst>
      <p:ext uri="{BB962C8B-B14F-4D97-AF65-F5344CB8AC3E}">
        <p14:creationId xmlns:p14="http://schemas.microsoft.com/office/powerpoint/2010/main" val="23593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457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20A4A45-2D25-4140-B625-C1E475B74B0C}"/>
              </a:ext>
            </a:extLst>
          </p:cNvPr>
          <p:cNvSpPr txBox="1"/>
          <p:nvPr/>
        </p:nvSpPr>
        <p:spPr>
          <a:xfrm>
            <a:off x="0" y="1398095"/>
            <a:ext cx="12192000" cy="2492990"/>
          </a:xfrm>
          <a:prstGeom prst="rect">
            <a:avLst/>
          </a:prstGeom>
          <a:noFill/>
        </p:spPr>
        <p:txBody>
          <a:bodyPr wrap="square">
            <a:spAutoFit/>
          </a:bodyPr>
          <a:lstStyle/>
          <a:p>
            <a:pPr algn="ctr"/>
            <a:r>
              <a:rPr lang="el-GR" sz="13800" dirty="0">
                <a:solidFill>
                  <a:schemeClr val="bg1"/>
                </a:solidFill>
                <a:latin typeface="Times New Roman" panose="02020603050405020304" pitchFamily="18" charset="0"/>
                <a:ea typeface="SBL Greek" panose="02000000000000000000" pitchFamily="2" charset="0"/>
                <a:cs typeface="Times New Roman" panose="02020603050405020304" pitchFamily="18" charset="0"/>
              </a:rPr>
              <a:t>παντοκράτωρ</a:t>
            </a:r>
            <a:endParaRPr lang="de-DE" sz="13800" dirty="0">
              <a:solidFill>
                <a:schemeClr val="bg1"/>
              </a:solidFill>
              <a:latin typeface="Times New Roman" panose="02020603050405020304" pitchFamily="18" charset="0"/>
              <a:ea typeface="SBL Greek" panose="02000000000000000000" pitchFamily="2" charset="0"/>
              <a:cs typeface="Times New Roman" panose="02020603050405020304" pitchFamily="18" charset="0"/>
            </a:endParaRPr>
          </a:p>
          <a:p>
            <a:pPr algn="ctr"/>
            <a:r>
              <a:rPr lang="de-DE" dirty="0">
                <a:solidFill>
                  <a:schemeClr val="bg1"/>
                </a:solidFill>
                <a:latin typeface="Times New Roman" panose="02020603050405020304" pitchFamily="18" charset="0"/>
                <a:ea typeface="SBL Greek" panose="02000000000000000000" pitchFamily="2" charset="0"/>
                <a:cs typeface="Times New Roman" panose="02020603050405020304" pitchFamily="18" charset="0"/>
              </a:rPr>
              <a:t>2Kor 6,8; Offb 1,8; 4,8; 11,17; 15,3; 16,7.14; 19,6.15; 21,22</a:t>
            </a:r>
          </a:p>
        </p:txBody>
      </p:sp>
    </p:spTree>
    <p:extLst>
      <p:ext uri="{BB962C8B-B14F-4D97-AF65-F5344CB8AC3E}">
        <p14:creationId xmlns:p14="http://schemas.microsoft.com/office/powerpoint/2010/main" val="584134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ihandform: Form 11">
            <a:extLst>
              <a:ext uri="{FF2B5EF4-FFF2-40B4-BE49-F238E27FC236}">
                <a16:creationId xmlns:a16="http://schemas.microsoft.com/office/drawing/2014/main" id="{2A550AFD-6A76-48E8-BA06-1628BF9966D6}"/>
              </a:ext>
            </a:extLst>
          </p:cNvPr>
          <p:cNvSpPr/>
          <p:nvPr/>
        </p:nvSpPr>
        <p:spPr>
          <a:xfrm>
            <a:off x="5736420" y="5448179"/>
            <a:ext cx="1597572" cy="52552"/>
          </a:xfrm>
          <a:custGeom>
            <a:avLst/>
            <a:gdLst>
              <a:gd name="connsiteX0" fmla="*/ 0 w 1597572"/>
              <a:gd name="connsiteY0" fmla="*/ 52552 h 52552"/>
              <a:gd name="connsiteX1" fmla="*/ 483476 w 1597572"/>
              <a:gd name="connsiteY1" fmla="*/ 31531 h 52552"/>
              <a:gd name="connsiteX2" fmla="*/ 578069 w 1597572"/>
              <a:gd name="connsiteY2" fmla="*/ 10510 h 52552"/>
              <a:gd name="connsiteX3" fmla="*/ 683172 w 1597572"/>
              <a:gd name="connsiteY3" fmla="*/ 0 h 52552"/>
              <a:gd name="connsiteX4" fmla="*/ 1156138 w 1597572"/>
              <a:gd name="connsiteY4" fmla="*/ 10510 h 52552"/>
              <a:gd name="connsiteX5" fmla="*/ 1250731 w 1597572"/>
              <a:gd name="connsiteY5" fmla="*/ 21021 h 52552"/>
              <a:gd name="connsiteX6" fmla="*/ 1334814 w 1597572"/>
              <a:gd name="connsiteY6" fmla="*/ 42041 h 52552"/>
              <a:gd name="connsiteX7" fmla="*/ 1597572 w 1597572"/>
              <a:gd name="connsiteY7" fmla="*/ 42041 h 5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7572" h="52552">
                <a:moveTo>
                  <a:pt x="0" y="52552"/>
                </a:moveTo>
                <a:cubicBezTo>
                  <a:pt x="207637" y="11022"/>
                  <a:pt x="-79450" y="65307"/>
                  <a:pt x="483476" y="31531"/>
                </a:cubicBezTo>
                <a:cubicBezTo>
                  <a:pt x="515718" y="29596"/>
                  <a:pt x="546164" y="15548"/>
                  <a:pt x="578069" y="10510"/>
                </a:cubicBezTo>
                <a:cubicBezTo>
                  <a:pt x="612847" y="5019"/>
                  <a:pt x="648138" y="3503"/>
                  <a:pt x="683172" y="0"/>
                </a:cubicBezTo>
                <a:lnTo>
                  <a:pt x="1156138" y="10510"/>
                </a:lnTo>
                <a:cubicBezTo>
                  <a:pt x="1187841" y="11684"/>
                  <a:pt x="1219489" y="15508"/>
                  <a:pt x="1250731" y="21021"/>
                </a:cubicBezTo>
                <a:cubicBezTo>
                  <a:pt x="1279182" y="26042"/>
                  <a:pt x="1305977" y="40293"/>
                  <a:pt x="1334814" y="42041"/>
                </a:cubicBezTo>
                <a:cubicBezTo>
                  <a:pt x="1422240" y="47339"/>
                  <a:pt x="1509986" y="42041"/>
                  <a:pt x="1597572" y="42041"/>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Form 9">
            <a:extLst>
              <a:ext uri="{FF2B5EF4-FFF2-40B4-BE49-F238E27FC236}">
                <a16:creationId xmlns:a16="http://schemas.microsoft.com/office/drawing/2014/main" id="{50D7B5A1-CCA5-47C5-9340-CDCDAD658B3F}"/>
              </a:ext>
            </a:extLst>
          </p:cNvPr>
          <p:cNvSpPr/>
          <p:nvPr/>
        </p:nvSpPr>
        <p:spPr>
          <a:xfrm>
            <a:off x="1617376" y="3108877"/>
            <a:ext cx="3342290" cy="73596"/>
          </a:xfrm>
          <a:custGeom>
            <a:avLst/>
            <a:gdLst>
              <a:gd name="connsiteX0" fmla="*/ 0 w 3184635"/>
              <a:gd name="connsiteY0" fmla="*/ 42066 h 73597"/>
              <a:gd name="connsiteX1" fmla="*/ 52552 w 3184635"/>
              <a:gd name="connsiteY1" fmla="*/ 31556 h 73597"/>
              <a:gd name="connsiteX2" fmla="*/ 84083 w 3184635"/>
              <a:gd name="connsiteY2" fmla="*/ 10535 h 73597"/>
              <a:gd name="connsiteX3" fmla="*/ 126124 w 3184635"/>
              <a:gd name="connsiteY3" fmla="*/ 25 h 73597"/>
              <a:gd name="connsiteX4" fmla="*/ 819807 w 3184635"/>
              <a:gd name="connsiteY4" fmla="*/ 10535 h 73597"/>
              <a:gd name="connsiteX5" fmla="*/ 945931 w 3184635"/>
              <a:gd name="connsiteY5" fmla="*/ 42066 h 73597"/>
              <a:gd name="connsiteX6" fmla="*/ 1723697 w 3184635"/>
              <a:gd name="connsiteY6" fmla="*/ 73597 h 73597"/>
              <a:gd name="connsiteX7" fmla="*/ 2133600 w 3184635"/>
              <a:gd name="connsiteY7" fmla="*/ 63087 h 73597"/>
              <a:gd name="connsiteX8" fmla="*/ 2543504 w 3184635"/>
              <a:gd name="connsiteY8" fmla="*/ 42066 h 73597"/>
              <a:gd name="connsiteX9" fmla="*/ 2806262 w 3184635"/>
              <a:gd name="connsiteY9" fmla="*/ 31556 h 73597"/>
              <a:gd name="connsiteX10" fmla="*/ 3184635 w 3184635"/>
              <a:gd name="connsiteY10" fmla="*/ 25 h 7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4635" h="73597">
                <a:moveTo>
                  <a:pt x="0" y="42066"/>
                </a:moveTo>
                <a:cubicBezTo>
                  <a:pt x="17517" y="38563"/>
                  <a:pt x="35825" y="37829"/>
                  <a:pt x="52552" y="31556"/>
                </a:cubicBezTo>
                <a:cubicBezTo>
                  <a:pt x="64380" y="27121"/>
                  <a:pt x="72472" y="15511"/>
                  <a:pt x="84083" y="10535"/>
                </a:cubicBezTo>
                <a:cubicBezTo>
                  <a:pt x="97360" y="4845"/>
                  <a:pt x="112110" y="3528"/>
                  <a:pt x="126124" y="25"/>
                </a:cubicBezTo>
                <a:lnTo>
                  <a:pt x="819807" y="10535"/>
                </a:lnTo>
                <a:cubicBezTo>
                  <a:pt x="1189762" y="20812"/>
                  <a:pt x="566286" y="18339"/>
                  <a:pt x="945931" y="42066"/>
                </a:cubicBezTo>
                <a:cubicBezTo>
                  <a:pt x="1204894" y="58251"/>
                  <a:pt x="1723697" y="73597"/>
                  <a:pt x="1723697" y="73597"/>
                </a:cubicBezTo>
                <a:lnTo>
                  <a:pt x="2133600" y="63087"/>
                </a:lnTo>
                <a:cubicBezTo>
                  <a:pt x="2270313" y="57829"/>
                  <a:pt x="2406840" y="48472"/>
                  <a:pt x="2543504" y="42066"/>
                </a:cubicBezTo>
                <a:lnTo>
                  <a:pt x="2806262" y="31556"/>
                </a:lnTo>
                <a:cubicBezTo>
                  <a:pt x="3142489" y="-2067"/>
                  <a:pt x="3015945" y="25"/>
                  <a:pt x="3184635" y="25"/>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B22F3BB3-FE85-4DDC-99DC-ABC9CAB1F8E3}"/>
              </a:ext>
            </a:extLst>
          </p:cNvPr>
          <p:cNvSpPr/>
          <p:nvPr/>
        </p:nvSpPr>
        <p:spPr>
          <a:xfrm>
            <a:off x="7020910" y="3710241"/>
            <a:ext cx="1587062" cy="106383"/>
          </a:xfrm>
          <a:custGeom>
            <a:avLst/>
            <a:gdLst>
              <a:gd name="connsiteX0" fmla="*/ 0 w 1587062"/>
              <a:gd name="connsiteY0" fmla="*/ 63071 h 106383"/>
              <a:gd name="connsiteX1" fmla="*/ 536027 w 1587062"/>
              <a:gd name="connsiteY1" fmla="*/ 21029 h 106383"/>
              <a:gd name="connsiteX2" fmla="*/ 725213 w 1587062"/>
              <a:gd name="connsiteY2" fmla="*/ 42050 h 106383"/>
              <a:gd name="connsiteX3" fmla="*/ 798786 w 1587062"/>
              <a:gd name="connsiteY3" fmla="*/ 63071 h 106383"/>
              <a:gd name="connsiteX4" fmla="*/ 882869 w 1587062"/>
              <a:gd name="connsiteY4" fmla="*/ 73581 h 106383"/>
              <a:gd name="connsiteX5" fmla="*/ 945931 w 1587062"/>
              <a:gd name="connsiteY5" fmla="*/ 94602 h 106383"/>
              <a:gd name="connsiteX6" fmla="*/ 1208689 w 1587062"/>
              <a:gd name="connsiteY6" fmla="*/ 94602 h 106383"/>
              <a:gd name="connsiteX7" fmla="*/ 1334813 w 1587062"/>
              <a:gd name="connsiteY7" fmla="*/ 63071 h 106383"/>
              <a:gd name="connsiteX8" fmla="*/ 1387365 w 1587062"/>
              <a:gd name="connsiteY8" fmla="*/ 52560 h 106383"/>
              <a:gd name="connsiteX9" fmla="*/ 1450427 w 1587062"/>
              <a:gd name="connsiteY9" fmla="*/ 31540 h 106383"/>
              <a:gd name="connsiteX10" fmla="*/ 1513489 w 1587062"/>
              <a:gd name="connsiteY10" fmla="*/ 21029 h 106383"/>
              <a:gd name="connsiteX11" fmla="*/ 1587062 w 1587062"/>
              <a:gd name="connsiteY11" fmla="*/ 9 h 10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062" h="106383">
                <a:moveTo>
                  <a:pt x="0" y="63071"/>
                </a:moveTo>
                <a:cubicBezTo>
                  <a:pt x="178676" y="49057"/>
                  <a:pt x="357005" y="29554"/>
                  <a:pt x="536027" y="21029"/>
                </a:cubicBezTo>
                <a:cubicBezTo>
                  <a:pt x="566349" y="19585"/>
                  <a:pt x="679660" y="31538"/>
                  <a:pt x="725213" y="42050"/>
                </a:cubicBezTo>
                <a:cubicBezTo>
                  <a:pt x="750066" y="47785"/>
                  <a:pt x="773776" y="58069"/>
                  <a:pt x="798786" y="63071"/>
                </a:cubicBezTo>
                <a:cubicBezTo>
                  <a:pt x="826483" y="68610"/>
                  <a:pt x="854841" y="70078"/>
                  <a:pt x="882869" y="73581"/>
                </a:cubicBezTo>
                <a:cubicBezTo>
                  <a:pt x="903890" y="80588"/>
                  <a:pt x="924435" y="89228"/>
                  <a:pt x="945931" y="94602"/>
                </a:cubicBezTo>
                <a:cubicBezTo>
                  <a:pt x="1039271" y="117937"/>
                  <a:pt x="1098667" y="100392"/>
                  <a:pt x="1208689" y="94602"/>
                </a:cubicBezTo>
                <a:cubicBezTo>
                  <a:pt x="1339374" y="72820"/>
                  <a:pt x="1203948" y="98761"/>
                  <a:pt x="1334813" y="63071"/>
                </a:cubicBezTo>
                <a:cubicBezTo>
                  <a:pt x="1352048" y="58371"/>
                  <a:pt x="1370130" y="57260"/>
                  <a:pt x="1387365" y="52560"/>
                </a:cubicBezTo>
                <a:cubicBezTo>
                  <a:pt x="1408742" y="46730"/>
                  <a:pt x="1428931" y="36914"/>
                  <a:pt x="1450427" y="31540"/>
                </a:cubicBezTo>
                <a:cubicBezTo>
                  <a:pt x="1471101" y="26371"/>
                  <a:pt x="1492815" y="26198"/>
                  <a:pt x="1513489" y="21029"/>
                </a:cubicBezTo>
                <a:cubicBezTo>
                  <a:pt x="1602001" y="-1099"/>
                  <a:pt x="1550895" y="9"/>
                  <a:pt x="1587062" y="9"/>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dirty="0"/>
          </a:p>
        </p:txBody>
      </p:sp>
      <p:sp>
        <p:nvSpPr>
          <p:cNvPr id="9" name="Freihandform: Form 8">
            <a:extLst>
              <a:ext uri="{FF2B5EF4-FFF2-40B4-BE49-F238E27FC236}">
                <a16:creationId xmlns:a16="http://schemas.microsoft.com/office/drawing/2014/main" id="{D398A45E-699D-4ACC-8820-C532750F8884}"/>
              </a:ext>
            </a:extLst>
          </p:cNvPr>
          <p:cNvSpPr/>
          <p:nvPr/>
        </p:nvSpPr>
        <p:spPr>
          <a:xfrm>
            <a:off x="5654565" y="1658192"/>
            <a:ext cx="1366345" cy="76016"/>
          </a:xfrm>
          <a:custGeom>
            <a:avLst/>
            <a:gdLst>
              <a:gd name="connsiteX0" fmla="*/ 0 w 1366345"/>
              <a:gd name="connsiteY0" fmla="*/ 54995 h 76016"/>
              <a:gd name="connsiteX1" fmla="*/ 63062 w 1366345"/>
              <a:gd name="connsiteY1" fmla="*/ 65506 h 76016"/>
              <a:gd name="connsiteX2" fmla="*/ 105104 w 1366345"/>
              <a:gd name="connsiteY2" fmla="*/ 76016 h 76016"/>
              <a:gd name="connsiteX3" fmla="*/ 420414 w 1366345"/>
              <a:gd name="connsiteY3" fmla="*/ 65506 h 76016"/>
              <a:gd name="connsiteX4" fmla="*/ 798786 w 1366345"/>
              <a:gd name="connsiteY4" fmla="*/ 54995 h 76016"/>
              <a:gd name="connsiteX5" fmla="*/ 924910 w 1366345"/>
              <a:gd name="connsiteY5" fmla="*/ 23464 h 76016"/>
              <a:gd name="connsiteX6" fmla="*/ 1019504 w 1366345"/>
              <a:gd name="connsiteY6" fmla="*/ 2444 h 76016"/>
              <a:gd name="connsiteX7" fmla="*/ 1366345 w 1366345"/>
              <a:gd name="connsiteY7" fmla="*/ 2444 h 7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6345" h="76016">
                <a:moveTo>
                  <a:pt x="0" y="54995"/>
                </a:moveTo>
                <a:cubicBezTo>
                  <a:pt x="21021" y="58499"/>
                  <a:pt x="42165" y="61327"/>
                  <a:pt x="63062" y="65506"/>
                </a:cubicBezTo>
                <a:cubicBezTo>
                  <a:pt x="77227" y="68339"/>
                  <a:pt x="90659" y="76016"/>
                  <a:pt x="105104" y="76016"/>
                </a:cubicBezTo>
                <a:cubicBezTo>
                  <a:pt x="210266" y="76016"/>
                  <a:pt x="315301" y="68691"/>
                  <a:pt x="420414" y="65506"/>
                </a:cubicBezTo>
                <a:lnTo>
                  <a:pt x="798786" y="54995"/>
                </a:lnTo>
                <a:cubicBezTo>
                  <a:pt x="840827" y="44485"/>
                  <a:pt x="882607" y="32864"/>
                  <a:pt x="924910" y="23464"/>
                </a:cubicBezTo>
                <a:cubicBezTo>
                  <a:pt x="956441" y="16457"/>
                  <a:pt x="987240" y="3980"/>
                  <a:pt x="1019504" y="2444"/>
                </a:cubicBezTo>
                <a:cubicBezTo>
                  <a:pt x="1134987" y="-3055"/>
                  <a:pt x="1250731" y="2444"/>
                  <a:pt x="1366345" y="2444"/>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218210" cy="4524315"/>
          </a:xfrm>
          <a:prstGeom prst="rect">
            <a:avLst/>
          </a:prstGeom>
          <a:noFill/>
        </p:spPr>
        <p:txBody>
          <a:bodyPr wrap="square">
            <a:spAutoFit/>
          </a:body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4,1-9:</a:t>
            </a:r>
            <a:r>
              <a:rPr kumimoji="0" lang="de-DE" sz="24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Danach schaute ich: Und siehe, eine Tür im Himmel stand offen […] </a:t>
            </a:r>
            <a:r>
              <a:rPr kumimoji="0" lang="de-DE" sz="24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2</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siehe, ein Thron stand im Himmel, und auf dem Thron saß einer, </a:t>
            </a:r>
            <a:r>
              <a:rPr kumimoji="0" lang="de-DE" sz="24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3</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der da saß, hatte ein Gesicht, das war wie Jaspis und Karneol, und den Thron umgab ein Regenbogen, der sah aus wie ein Smaragd. </a:t>
            </a:r>
            <a:r>
              <a:rPr kumimoji="0" lang="de-DE" sz="24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4</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rings um den Thron sah ich vierundzwanzig andere Throne, und auf den Thronen saßen vierundzwanzig Älteste, in weiße Gewänder gehüllt und mit goldenen Kronen auf dem Haupt. […] </a:t>
            </a:r>
            <a:r>
              <a:rPr kumimoji="0" lang="de-DE" sz="24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6</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mitten auf dem Thron und rings um den Thron herum sind vier Wesen, die mit Augen übersät sind, vorne und hinten. </a:t>
            </a:r>
            <a:r>
              <a:rPr kumimoji="0" lang="de-DE" sz="24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7</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Das erste Wesen gleicht einem Löwen, das zweite gleicht einem Stier, das dritte hat das Gesicht eines Menschen, das vierte gleicht einem Adler im Flug. </a:t>
            </a:r>
            <a:r>
              <a:rPr kumimoji="0" lang="de-DE" sz="24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8</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die vier Wesen […] rufen ohne Unterlass Tag und Nacht: Heilig, heilig, heilig ist der Herr, Gott, der Allmächtige, der war und der ist und der kommt. […] </a:t>
            </a:r>
            <a:r>
              <a:rPr kumimoji="0" lang="de-DE" sz="24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5,11</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Stimme vieler Engel ringsum den Thron.</a:t>
            </a:r>
          </a:p>
        </p:txBody>
      </p:sp>
    </p:spTree>
    <p:extLst>
      <p:ext uri="{BB962C8B-B14F-4D97-AF65-F5344CB8AC3E}">
        <p14:creationId xmlns:p14="http://schemas.microsoft.com/office/powerpoint/2010/main" val="706762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alphaModFix amt="25000"/>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205178" y="614641"/>
            <a:ext cx="5781644" cy="5845003"/>
          </a:xfrm>
          <a:prstGeom prst="rect">
            <a:avLst/>
          </a:prstGeom>
        </p:spPr>
      </p:pic>
      <p:pic>
        <p:nvPicPr>
          <p:cNvPr id="4" name="Grafik 3">
            <a:extLst>
              <a:ext uri="{FF2B5EF4-FFF2-40B4-BE49-F238E27FC236}">
                <a16:creationId xmlns:a16="http://schemas.microsoft.com/office/drawing/2014/main" id="{5FE21BD5-3052-4665-865E-EF27CFF6ECF5}"/>
              </a:ext>
            </a:extLst>
          </p:cNvPr>
          <p:cNvPicPr>
            <a:picLocks noChangeAspect="1"/>
          </p:cNvPicPr>
          <p:nvPr/>
        </p:nvPicPr>
        <p:blipFill>
          <a:blip r:embed="rId4"/>
          <a:stretch>
            <a:fillRect/>
          </a:stretch>
        </p:blipFill>
        <p:spPr>
          <a:xfrm>
            <a:off x="3044031" y="614641"/>
            <a:ext cx="6103938" cy="5844747"/>
          </a:xfrm>
          <a:prstGeom prst="rect">
            <a:avLst/>
          </a:prstGeom>
        </p:spPr>
      </p:pic>
      <p:pic>
        <p:nvPicPr>
          <p:cNvPr id="6" name="Grafik 5">
            <a:extLst>
              <a:ext uri="{FF2B5EF4-FFF2-40B4-BE49-F238E27FC236}">
                <a16:creationId xmlns:a16="http://schemas.microsoft.com/office/drawing/2014/main" id="{43BD7271-5829-4E9C-9FEE-F7284BDA054C}"/>
              </a:ext>
            </a:extLst>
          </p:cNvPr>
          <p:cNvPicPr>
            <a:picLocks noChangeAspect="1"/>
          </p:cNvPicPr>
          <p:nvPr/>
        </p:nvPicPr>
        <p:blipFill>
          <a:blip r:embed="rId5">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558096" y="2923492"/>
            <a:ext cx="1062431" cy="1074075"/>
          </a:xfrm>
          <a:prstGeom prst="rect">
            <a:avLst/>
          </a:prstGeom>
        </p:spPr>
      </p:pic>
      <p:sp>
        <p:nvSpPr>
          <p:cNvPr id="7" name="Freihandform: Form 6">
            <a:extLst>
              <a:ext uri="{FF2B5EF4-FFF2-40B4-BE49-F238E27FC236}">
                <a16:creationId xmlns:a16="http://schemas.microsoft.com/office/drawing/2014/main" id="{ECB495B0-1B23-4707-A173-99E736B152D5}"/>
              </a:ext>
            </a:extLst>
          </p:cNvPr>
          <p:cNvSpPr/>
          <p:nvPr/>
        </p:nvSpPr>
        <p:spPr>
          <a:xfrm>
            <a:off x="5264727" y="2909455"/>
            <a:ext cx="1477818" cy="1302327"/>
          </a:xfrm>
          <a:custGeom>
            <a:avLst/>
            <a:gdLst>
              <a:gd name="connsiteX0" fmla="*/ 212437 w 1477818"/>
              <a:gd name="connsiteY0" fmla="*/ 0 h 1302327"/>
              <a:gd name="connsiteX1" fmla="*/ 0 w 1477818"/>
              <a:gd name="connsiteY1" fmla="*/ 415636 h 1302327"/>
              <a:gd name="connsiteX2" fmla="*/ 83128 w 1477818"/>
              <a:gd name="connsiteY2" fmla="*/ 803563 h 1302327"/>
              <a:gd name="connsiteX3" fmla="*/ 92364 w 1477818"/>
              <a:gd name="connsiteY3" fmla="*/ 886690 h 1302327"/>
              <a:gd name="connsiteX4" fmla="*/ 258618 w 1477818"/>
              <a:gd name="connsiteY4" fmla="*/ 1080654 h 1302327"/>
              <a:gd name="connsiteX5" fmla="*/ 387928 w 1477818"/>
              <a:gd name="connsiteY5" fmla="*/ 1191490 h 1302327"/>
              <a:gd name="connsiteX6" fmla="*/ 886691 w 1477818"/>
              <a:gd name="connsiteY6" fmla="*/ 1293090 h 1302327"/>
              <a:gd name="connsiteX7" fmla="*/ 969818 w 1477818"/>
              <a:gd name="connsiteY7" fmla="*/ 1293090 h 1302327"/>
              <a:gd name="connsiteX8" fmla="*/ 1034473 w 1477818"/>
              <a:gd name="connsiteY8" fmla="*/ 1302327 h 1302327"/>
              <a:gd name="connsiteX9" fmla="*/ 1274618 w 1477818"/>
              <a:gd name="connsiteY9" fmla="*/ 1182254 h 1302327"/>
              <a:gd name="connsiteX10" fmla="*/ 1477818 w 1477818"/>
              <a:gd name="connsiteY10" fmla="*/ 988290 h 1302327"/>
              <a:gd name="connsiteX11" fmla="*/ 914400 w 1477818"/>
              <a:gd name="connsiteY11" fmla="*/ 1025236 h 1302327"/>
              <a:gd name="connsiteX12" fmla="*/ 434109 w 1477818"/>
              <a:gd name="connsiteY12" fmla="*/ 960581 h 1302327"/>
              <a:gd name="connsiteX13" fmla="*/ 369455 w 1477818"/>
              <a:gd name="connsiteY13" fmla="*/ 443345 h 1302327"/>
              <a:gd name="connsiteX14" fmla="*/ 387928 w 1477818"/>
              <a:gd name="connsiteY14" fmla="*/ 110836 h 1302327"/>
              <a:gd name="connsiteX15" fmla="*/ 212437 w 1477818"/>
              <a:gd name="connsiteY15" fmla="*/ 0 h 13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77818" h="1302327">
                <a:moveTo>
                  <a:pt x="212437" y="0"/>
                </a:moveTo>
                <a:lnTo>
                  <a:pt x="0" y="415636"/>
                </a:lnTo>
                <a:lnTo>
                  <a:pt x="83128" y="803563"/>
                </a:lnTo>
                <a:lnTo>
                  <a:pt x="92364" y="886690"/>
                </a:lnTo>
                <a:lnTo>
                  <a:pt x="258618" y="1080654"/>
                </a:lnTo>
                <a:lnTo>
                  <a:pt x="387928" y="1191490"/>
                </a:lnTo>
                <a:lnTo>
                  <a:pt x="886691" y="1293090"/>
                </a:lnTo>
                <a:lnTo>
                  <a:pt x="969818" y="1293090"/>
                </a:lnTo>
                <a:lnTo>
                  <a:pt x="1034473" y="1302327"/>
                </a:lnTo>
                <a:lnTo>
                  <a:pt x="1274618" y="1182254"/>
                </a:lnTo>
                <a:lnTo>
                  <a:pt x="1477818" y="988290"/>
                </a:lnTo>
                <a:lnTo>
                  <a:pt x="914400" y="1025236"/>
                </a:lnTo>
                <a:lnTo>
                  <a:pt x="434109" y="960581"/>
                </a:lnTo>
                <a:lnTo>
                  <a:pt x="369455" y="443345"/>
                </a:lnTo>
                <a:lnTo>
                  <a:pt x="387928" y="110836"/>
                </a:lnTo>
                <a:lnTo>
                  <a:pt x="21243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Form 7">
            <a:extLst>
              <a:ext uri="{FF2B5EF4-FFF2-40B4-BE49-F238E27FC236}">
                <a16:creationId xmlns:a16="http://schemas.microsoft.com/office/drawing/2014/main" id="{E61C9A2E-0FD5-40F9-817F-9668B0028CC3}"/>
              </a:ext>
            </a:extLst>
          </p:cNvPr>
          <p:cNvSpPr/>
          <p:nvPr/>
        </p:nvSpPr>
        <p:spPr>
          <a:xfrm>
            <a:off x="5560291" y="2588729"/>
            <a:ext cx="1330036" cy="1376218"/>
          </a:xfrm>
          <a:custGeom>
            <a:avLst/>
            <a:gdLst>
              <a:gd name="connsiteX0" fmla="*/ 166254 w 1330036"/>
              <a:gd name="connsiteY0" fmla="*/ 378691 h 1376218"/>
              <a:gd name="connsiteX1" fmla="*/ 64654 w 1330036"/>
              <a:gd name="connsiteY1" fmla="*/ 360218 h 1376218"/>
              <a:gd name="connsiteX2" fmla="*/ 0 w 1330036"/>
              <a:gd name="connsiteY2" fmla="*/ 175491 h 1376218"/>
              <a:gd name="connsiteX3" fmla="*/ 517236 w 1330036"/>
              <a:gd name="connsiteY3" fmla="*/ 0 h 1376218"/>
              <a:gd name="connsiteX4" fmla="*/ 951345 w 1330036"/>
              <a:gd name="connsiteY4" fmla="*/ 175491 h 1376218"/>
              <a:gd name="connsiteX5" fmla="*/ 1099127 w 1330036"/>
              <a:gd name="connsiteY5" fmla="*/ 397164 h 1376218"/>
              <a:gd name="connsiteX6" fmla="*/ 1330036 w 1330036"/>
              <a:gd name="connsiteY6" fmla="*/ 868218 h 1376218"/>
              <a:gd name="connsiteX7" fmla="*/ 1302327 w 1330036"/>
              <a:gd name="connsiteY7" fmla="*/ 1126836 h 1376218"/>
              <a:gd name="connsiteX8" fmla="*/ 1145309 w 1330036"/>
              <a:gd name="connsiteY8" fmla="*/ 1376218 h 1376218"/>
              <a:gd name="connsiteX9" fmla="*/ 951345 w 1330036"/>
              <a:gd name="connsiteY9" fmla="*/ 1366982 h 1376218"/>
              <a:gd name="connsiteX10" fmla="*/ 1025236 w 1330036"/>
              <a:gd name="connsiteY10" fmla="*/ 1052946 h 1376218"/>
              <a:gd name="connsiteX11" fmla="*/ 1034473 w 1330036"/>
              <a:gd name="connsiteY11" fmla="*/ 812800 h 1376218"/>
              <a:gd name="connsiteX12" fmla="*/ 1062182 w 1330036"/>
              <a:gd name="connsiteY12" fmla="*/ 526473 h 1376218"/>
              <a:gd name="connsiteX13" fmla="*/ 1034473 w 1330036"/>
              <a:gd name="connsiteY13" fmla="*/ 360218 h 1376218"/>
              <a:gd name="connsiteX14" fmla="*/ 637309 w 1330036"/>
              <a:gd name="connsiteY14" fmla="*/ 341746 h 1376218"/>
              <a:gd name="connsiteX15" fmla="*/ 230909 w 1330036"/>
              <a:gd name="connsiteY15" fmla="*/ 341746 h 1376218"/>
              <a:gd name="connsiteX16" fmla="*/ 166254 w 1330036"/>
              <a:gd name="connsiteY16" fmla="*/ 378691 h 137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036" h="1376218">
                <a:moveTo>
                  <a:pt x="166254" y="378691"/>
                </a:moveTo>
                <a:lnTo>
                  <a:pt x="64654" y="360218"/>
                </a:lnTo>
                <a:lnTo>
                  <a:pt x="0" y="175491"/>
                </a:lnTo>
                <a:lnTo>
                  <a:pt x="517236" y="0"/>
                </a:lnTo>
                <a:lnTo>
                  <a:pt x="951345" y="175491"/>
                </a:lnTo>
                <a:lnTo>
                  <a:pt x="1099127" y="397164"/>
                </a:lnTo>
                <a:lnTo>
                  <a:pt x="1330036" y="868218"/>
                </a:lnTo>
                <a:lnTo>
                  <a:pt x="1302327" y="1126836"/>
                </a:lnTo>
                <a:lnTo>
                  <a:pt x="1145309" y="1376218"/>
                </a:lnTo>
                <a:lnTo>
                  <a:pt x="951345" y="1366982"/>
                </a:lnTo>
                <a:lnTo>
                  <a:pt x="1025236" y="1052946"/>
                </a:lnTo>
                <a:lnTo>
                  <a:pt x="1034473" y="812800"/>
                </a:lnTo>
                <a:lnTo>
                  <a:pt x="1062182" y="526473"/>
                </a:lnTo>
                <a:lnTo>
                  <a:pt x="1034473" y="360218"/>
                </a:lnTo>
                <a:lnTo>
                  <a:pt x="637309" y="341746"/>
                </a:lnTo>
                <a:lnTo>
                  <a:pt x="230909" y="341746"/>
                </a:lnTo>
                <a:lnTo>
                  <a:pt x="166254" y="3786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D484B8E0-1E78-4250-B700-D3220A7A304B}"/>
              </a:ext>
            </a:extLst>
          </p:cNvPr>
          <p:cNvSpPr/>
          <p:nvPr/>
        </p:nvSpPr>
        <p:spPr>
          <a:xfrm>
            <a:off x="5407890" y="2738582"/>
            <a:ext cx="1376218" cy="137621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672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OFFENBARUNG</a:t>
            </a:r>
            <a:endParaRPr lang="de-DE" sz="1400" b="1" dirty="0">
              <a:solidFill>
                <a:srgbClr val="FCECCC"/>
              </a:solidFill>
              <a:cs typeface="Arial" panose="020B0604020202020204" pitchFamily="34" charset="0"/>
            </a:endParaRPr>
          </a:p>
          <a:p>
            <a:pPr algn="ctr"/>
            <a:r>
              <a:rPr lang="de-DE" sz="3600" dirty="0">
                <a:solidFill>
                  <a:schemeClr val="bg1">
                    <a:lumMod val="65000"/>
                  </a:schemeClr>
                </a:solidFill>
                <a:latin typeface="Modern Love Caps" panose="04070805081001020A01" pitchFamily="82" charset="0"/>
              </a:rPr>
              <a:t>Zwischen</a:t>
            </a:r>
            <a:r>
              <a:rPr lang="de-DE" sz="3600" dirty="0">
                <a:solidFill>
                  <a:srgbClr val="FCECCC"/>
                </a:solidFill>
                <a:latin typeface="Modern Love Caps" panose="04070805081001020A01" pitchFamily="82" charset="0"/>
              </a:rPr>
              <a:t> KREUZ </a:t>
            </a:r>
            <a:r>
              <a:rPr lang="de-DE" sz="3600" dirty="0">
                <a:solidFill>
                  <a:schemeClr val="bg1">
                    <a:lumMod val="65000"/>
                  </a:schemeClr>
                </a:solidFill>
                <a:latin typeface="Modern Love Caps" panose="04070805081001020A01" pitchFamily="82" charset="0"/>
              </a:rPr>
              <a:t>und</a:t>
            </a:r>
            <a:r>
              <a:rPr lang="de-DE" sz="3600" dirty="0">
                <a:solidFill>
                  <a:srgbClr val="FCECCC"/>
                </a:solidFill>
                <a:latin typeface="Modern Love Caps" panose="04070805081001020A01" pitchFamily="82" charset="0"/>
              </a:rPr>
              <a:t> THRON</a:t>
            </a:r>
            <a:endParaRPr lang="de-DE" sz="4000" dirty="0">
              <a:solidFill>
                <a:srgbClr val="FCECCC"/>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95755CD2-9CD2-49B9-9640-AC39C932140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500"/>
                    </a14:imgEffect>
                    <a14:imgEffect>
                      <a14:brightnessContrast contrast="50000"/>
                    </a14:imgEffect>
                  </a14:imgLayer>
                </a14:imgProps>
              </a:ext>
            </a:extLst>
          </a:blip>
          <a:stretch>
            <a:fillRect/>
          </a:stretch>
        </p:blipFill>
        <p:spPr>
          <a:xfrm>
            <a:off x="1051819" y="3400949"/>
            <a:ext cx="282996" cy="445146"/>
          </a:xfrm>
          <a:prstGeom prst="rect">
            <a:avLst/>
          </a:prstGeom>
        </p:spPr>
      </p:pic>
      <p:pic>
        <p:nvPicPr>
          <p:cNvPr id="11" name="Grafik 10">
            <a:extLst>
              <a:ext uri="{FF2B5EF4-FFF2-40B4-BE49-F238E27FC236}">
                <a16:creationId xmlns:a16="http://schemas.microsoft.com/office/drawing/2014/main" id="{C0961172-B237-4A76-ACD1-A79062199E5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contrast="50000"/>
                    </a14:imgEffect>
                  </a14:imgLayer>
                </a14:imgProps>
              </a:ext>
            </a:extLst>
          </a:blip>
          <a:stretch>
            <a:fillRect/>
          </a:stretch>
        </p:blipFill>
        <p:spPr>
          <a:xfrm>
            <a:off x="6505901" y="3400949"/>
            <a:ext cx="376924" cy="445146"/>
          </a:xfrm>
          <a:prstGeom prst="rect">
            <a:avLst/>
          </a:prstGeom>
        </p:spPr>
      </p:pic>
      <p:sp>
        <p:nvSpPr>
          <p:cNvPr id="4" name="Textfeld 3">
            <a:extLst>
              <a:ext uri="{FF2B5EF4-FFF2-40B4-BE49-F238E27FC236}">
                <a16:creationId xmlns:a16="http://schemas.microsoft.com/office/drawing/2014/main" id="{B2266C4D-D852-4CC1-9508-C9A54B842BB9}"/>
              </a:ext>
            </a:extLst>
          </p:cNvPr>
          <p:cNvSpPr txBox="1"/>
          <p:nvPr/>
        </p:nvSpPr>
        <p:spPr>
          <a:xfrm>
            <a:off x="744766" y="4319749"/>
            <a:ext cx="6423289" cy="461665"/>
          </a:xfrm>
          <a:prstGeom prst="rect">
            <a:avLst/>
          </a:prstGeom>
          <a:noFill/>
        </p:spPr>
        <p:txBody>
          <a:bodyPr wrap="square" rtlCol="0">
            <a:spAutoFit/>
          </a:bodyPr>
          <a:lstStyle/>
          <a:p>
            <a:pPr algn="ctr"/>
            <a:r>
              <a:rPr lang="de-DE" sz="2400" dirty="0">
                <a:solidFill>
                  <a:schemeClr val="bg1"/>
                </a:solidFill>
                <a:latin typeface="Arial" panose="020B0604020202020204" pitchFamily="34" charset="0"/>
                <a:cs typeface="Arial" panose="020B0604020202020204" pitchFamily="34" charset="0"/>
              </a:rPr>
              <a:t>#seltsam   </a:t>
            </a:r>
            <a:r>
              <a:rPr lang="de-DE" sz="2400" dirty="0">
                <a:latin typeface="Arial" panose="020B0604020202020204" pitchFamily="34" charset="0"/>
                <a:cs typeface="Arial" panose="020B0604020202020204" pitchFamily="34" charset="0"/>
              </a:rPr>
              <a:t>#wichtig   #relevant   #verständlich</a:t>
            </a:r>
          </a:p>
        </p:txBody>
      </p:sp>
    </p:spTree>
    <p:extLst>
      <p:ext uri="{BB962C8B-B14F-4D97-AF65-F5344CB8AC3E}">
        <p14:creationId xmlns:p14="http://schemas.microsoft.com/office/powerpoint/2010/main" val="1798192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Gott</a:t>
            </a:r>
            <a:endParaRPr lang="de-DE" sz="1400" b="1" dirty="0">
              <a:solidFill>
                <a:srgbClr val="FCECCC"/>
              </a:solidFill>
              <a:cs typeface="Arial" panose="020B0604020202020204" pitchFamily="34" charset="0"/>
            </a:endParaRPr>
          </a:p>
          <a:p>
            <a:pPr algn="ctr"/>
            <a:r>
              <a:rPr lang="de-DE" sz="3600" dirty="0">
                <a:solidFill>
                  <a:schemeClr val="bg1">
                    <a:lumMod val="75000"/>
                  </a:schemeClr>
                </a:solidFill>
                <a:latin typeface="Modern Love Caps" panose="04070805081001020A01" pitchFamily="82" charset="0"/>
              </a:rPr>
              <a:t>… der Allmächtige</a:t>
            </a:r>
            <a:endParaRPr lang="de-DE" sz="4000" dirty="0">
              <a:solidFill>
                <a:schemeClr val="bg1">
                  <a:lumMod val="75000"/>
                </a:schemeClr>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136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69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A256E93-34DB-4FAB-916E-B8B2C8A4C8DC}"/>
              </a:ext>
            </a:extLst>
          </p:cNvPr>
          <p:cNvSpPr txBox="1"/>
          <p:nvPr/>
        </p:nvSpPr>
        <p:spPr>
          <a:xfrm>
            <a:off x="1539765" y="1822214"/>
            <a:ext cx="9112469" cy="243143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„Glaube heißt nicht</a:t>
            </a:r>
            <a:r>
              <a:rPr kumimoji="0" lang="de-DE" sz="4400" b="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‚Gott kann‘</a:t>
            </a:r>
            <a:r>
              <a:rPr kumimoji="0" lang="de-DE" sz="4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sondern</a:t>
            </a:r>
            <a:r>
              <a:rPr kumimoji="0" lang="de-DE" sz="4400" b="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‚Gott wird‘!</a:t>
            </a:r>
            <a:r>
              <a:rPr kumimoji="0" lang="de-DE" sz="4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4400" dirty="0">
              <a:solidFill>
                <a:prstClr val="white"/>
              </a:solidFill>
              <a:latin typeface="Arial" panose="020B0604020202020204" pitchFamily="34" charset="0"/>
              <a:ea typeface="SimSun" panose="02010600030101010101" pitchFamily="2" charset="-122"/>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2000" b="0" i="1"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Abraham Lincoln</a:t>
            </a:r>
            <a:endParaRPr kumimoji="0" lang="de-DE" b="0" i="1"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endParaRPr>
          </a:p>
        </p:txBody>
      </p:sp>
      <p:sp>
        <p:nvSpPr>
          <p:cNvPr id="4" name="Freihandform: Form 3">
            <a:extLst>
              <a:ext uri="{FF2B5EF4-FFF2-40B4-BE49-F238E27FC236}">
                <a16:creationId xmlns:a16="http://schemas.microsoft.com/office/drawing/2014/main" id="{64491A91-4A1E-414D-B2E4-38D27DEFB5AA}"/>
              </a:ext>
            </a:extLst>
          </p:cNvPr>
          <p:cNvSpPr/>
          <p:nvPr/>
        </p:nvSpPr>
        <p:spPr>
          <a:xfrm rot="337054">
            <a:off x="6999889" y="3238362"/>
            <a:ext cx="1324304" cy="126124"/>
          </a:xfrm>
          <a:custGeom>
            <a:avLst/>
            <a:gdLst>
              <a:gd name="connsiteX0" fmla="*/ 0 w 1324304"/>
              <a:gd name="connsiteY0" fmla="*/ 126124 h 126124"/>
              <a:gd name="connsiteX1" fmla="*/ 63062 w 1324304"/>
              <a:gd name="connsiteY1" fmla="*/ 115614 h 126124"/>
              <a:gd name="connsiteX2" fmla="*/ 94593 w 1324304"/>
              <a:gd name="connsiteY2" fmla="*/ 94593 h 126124"/>
              <a:gd name="connsiteX3" fmla="*/ 157655 w 1324304"/>
              <a:gd name="connsiteY3" fmla="*/ 84083 h 126124"/>
              <a:gd name="connsiteX4" fmla="*/ 220718 w 1324304"/>
              <a:gd name="connsiteY4" fmla="*/ 63062 h 126124"/>
              <a:gd name="connsiteX5" fmla="*/ 262759 w 1324304"/>
              <a:gd name="connsiteY5" fmla="*/ 52552 h 126124"/>
              <a:gd name="connsiteX6" fmla="*/ 798786 w 1324304"/>
              <a:gd name="connsiteY6" fmla="*/ 0 h 126124"/>
              <a:gd name="connsiteX7" fmla="*/ 1324304 w 1324304"/>
              <a:gd name="connsiteY7" fmla="*/ 0 h 12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304" h="126124">
                <a:moveTo>
                  <a:pt x="0" y="126124"/>
                </a:moveTo>
                <a:cubicBezTo>
                  <a:pt x="21021" y="122621"/>
                  <a:pt x="42845" y="122353"/>
                  <a:pt x="63062" y="115614"/>
                </a:cubicBezTo>
                <a:cubicBezTo>
                  <a:pt x="75046" y="111619"/>
                  <a:pt x="82609" y="98588"/>
                  <a:pt x="94593" y="94593"/>
                </a:cubicBezTo>
                <a:cubicBezTo>
                  <a:pt x="114810" y="87854"/>
                  <a:pt x="136634" y="87586"/>
                  <a:pt x="157655" y="84083"/>
                </a:cubicBezTo>
                <a:cubicBezTo>
                  <a:pt x="178676" y="77076"/>
                  <a:pt x="199494" y="69429"/>
                  <a:pt x="220718" y="63062"/>
                </a:cubicBezTo>
                <a:cubicBezTo>
                  <a:pt x="234554" y="58911"/>
                  <a:pt x="248684" y="55800"/>
                  <a:pt x="262759" y="52552"/>
                </a:cubicBezTo>
                <a:cubicBezTo>
                  <a:pt x="460424" y="6937"/>
                  <a:pt x="512086" y="0"/>
                  <a:pt x="798786" y="0"/>
                </a:cubicBezTo>
                <a:lnTo>
                  <a:pt x="1324304" y="0"/>
                </a:lnTo>
              </a:path>
            </a:pathLst>
          </a:cu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3844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476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Gott</a:t>
            </a:r>
            <a:endParaRPr lang="de-DE" sz="1400" b="1" dirty="0">
              <a:solidFill>
                <a:srgbClr val="FCECCC"/>
              </a:solidFill>
              <a:cs typeface="Arial" panose="020B0604020202020204" pitchFamily="34" charset="0"/>
            </a:endParaRPr>
          </a:p>
          <a:p>
            <a:pPr algn="ctr"/>
            <a:r>
              <a:rPr lang="de-DE" sz="3600" dirty="0">
                <a:solidFill>
                  <a:schemeClr val="bg1">
                    <a:lumMod val="75000"/>
                  </a:schemeClr>
                </a:solidFill>
                <a:latin typeface="Modern Love Caps" panose="04070805081001020A01" pitchFamily="82" charset="0"/>
              </a:rPr>
              <a:t>… unser liebender Vater</a:t>
            </a:r>
            <a:endParaRPr lang="de-DE" sz="4000" dirty="0">
              <a:solidFill>
                <a:schemeClr val="bg1">
                  <a:lumMod val="75000"/>
                </a:schemeClr>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4225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In this official White House photograph, President Barack Obama works at his desk as Sasha Obama sneaks up on him in the Oval Office, Aug. 5, 2009.">
            <a:extLst>
              <a:ext uri="{FF2B5EF4-FFF2-40B4-BE49-F238E27FC236}">
                <a16:creationId xmlns:a16="http://schemas.microsoft.com/office/drawing/2014/main" id="{1C9D9829-AD9D-4BF6-8175-BF6576AB6E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0362"/>
          <a:stretch/>
        </p:blipFill>
        <p:spPr bwMode="auto">
          <a:xfrm>
            <a:off x="321734" y="557189"/>
            <a:ext cx="4276956" cy="57436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07461902-2701-4020-9181-8AFA05039E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5" r="12179" b="2"/>
          <a:stretch/>
        </p:blipFill>
        <p:spPr bwMode="auto">
          <a:xfrm>
            <a:off x="4772525" y="557189"/>
            <a:ext cx="7097742" cy="574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Gott</a:t>
            </a:r>
            <a:endParaRPr lang="de-DE" sz="1400" b="1" dirty="0">
              <a:solidFill>
                <a:srgbClr val="FCECCC"/>
              </a:solidFill>
              <a:cs typeface="Arial" panose="020B0604020202020204" pitchFamily="34" charset="0"/>
            </a:endParaRPr>
          </a:p>
          <a:p>
            <a:pPr algn="ctr"/>
            <a:r>
              <a:rPr lang="de-DE" sz="3600" dirty="0">
                <a:solidFill>
                  <a:schemeClr val="bg1">
                    <a:lumMod val="75000"/>
                  </a:schemeClr>
                </a:solidFill>
                <a:latin typeface="Modern Love Caps" panose="04070805081001020A01" pitchFamily="82" charset="0"/>
              </a:rPr>
              <a:t>… unser liebender Vater</a:t>
            </a:r>
            <a:endParaRPr lang="de-DE" sz="4000" dirty="0">
              <a:solidFill>
                <a:schemeClr val="bg1">
                  <a:lumMod val="75000"/>
                </a:schemeClr>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94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21,3-7:</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Siehe, die Wohnung Gottes bei den Menschen! Er wird bei ihnen wohnen, und sie werden sein Volk sein, und Gott selbst wird mit ihnen sein, ihr Gott.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4</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abwischen wird er jede Träne von ihren Augen, und der Tod wird nicht mehr sein, und kein Leid, kein Geschrei und kein Schmerz wird mehr sein […]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7</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Wer den Sieg erringt, wird dies alles erben, und ich werde ihm Gott sein, und er wird mir Sohn sein.</a:t>
            </a:r>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627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76A92195-DAFA-47A7-9AB5-96F9629AC0A2}"/>
              </a:ext>
            </a:extLst>
          </p:cNvPr>
          <p:cNvSpPr/>
          <p:nvPr/>
        </p:nvSpPr>
        <p:spPr>
          <a:xfrm>
            <a:off x="3594538" y="1870842"/>
            <a:ext cx="4235669" cy="94593"/>
          </a:xfrm>
          <a:custGeom>
            <a:avLst/>
            <a:gdLst>
              <a:gd name="connsiteX0" fmla="*/ 0 w 4235669"/>
              <a:gd name="connsiteY0" fmla="*/ 94593 h 94593"/>
              <a:gd name="connsiteX1" fmla="*/ 73572 w 4235669"/>
              <a:gd name="connsiteY1" fmla="*/ 63062 h 94593"/>
              <a:gd name="connsiteX2" fmla="*/ 105103 w 4235669"/>
              <a:gd name="connsiteY2" fmla="*/ 42041 h 94593"/>
              <a:gd name="connsiteX3" fmla="*/ 168165 w 4235669"/>
              <a:gd name="connsiteY3" fmla="*/ 31531 h 94593"/>
              <a:gd name="connsiteX4" fmla="*/ 483476 w 4235669"/>
              <a:gd name="connsiteY4" fmla="*/ 0 h 94593"/>
              <a:gd name="connsiteX5" fmla="*/ 935421 w 4235669"/>
              <a:gd name="connsiteY5" fmla="*/ 10510 h 94593"/>
              <a:gd name="connsiteX6" fmla="*/ 1250731 w 4235669"/>
              <a:gd name="connsiteY6" fmla="*/ 42041 h 94593"/>
              <a:gd name="connsiteX7" fmla="*/ 1534510 w 4235669"/>
              <a:gd name="connsiteY7" fmla="*/ 52551 h 94593"/>
              <a:gd name="connsiteX8" fmla="*/ 2343807 w 4235669"/>
              <a:gd name="connsiteY8" fmla="*/ 42041 h 94593"/>
              <a:gd name="connsiteX9" fmla="*/ 2627586 w 4235669"/>
              <a:gd name="connsiteY9" fmla="*/ 31531 h 94593"/>
              <a:gd name="connsiteX10" fmla="*/ 4235669 w 4235669"/>
              <a:gd name="connsiteY10" fmla="*/ 31531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5669" h="94593">
                <a:moveTo>
                  <a:pt x="0" y="94593"/>
                </a:moveTo>
                <a:cubicBezTo>
                  <a:pt x="24524" y="84083"/>
                  <a:pt x="49708" y="74994"/>
                  <a:pt x="73572" y="63062"/>
                </a:cubicBezTo>
                <a:cubicBezTo>
                  <a:pt x="84870" y="57413"/>
                  <a:pt x="93119" y="46036"/>
                  <a:pt x="105103" y="42041"/>
                </a:cubicBezTo>
                <a:cubicBezTo>
                  <a:pt x="125320" y="35302"/>
                  <a:pt x="147219" y="35458"/>
                  <a:pt x="168165" y="31531"/>
                </a:cubicBezTo>
                <a:cubicBezTo>
                  <a:pt x="357875" y="-4040"/>
                  <a:pt x="206536" y="13847"/>
                  <a:pt x="483476" y="0"/>
                </a:cubicBezTo>
                <a:lnTo>
                  <a:pt x="935421" y="10510"/>
                </a:lnTo>
                <a:cubicBezTo>
                  <a:pt x="1226459" y="20722"/>
                  <a:pt x="933196" y="19887"/>
                  <a:pt x="1250731" y="42041"/>
                </a:cubicBezTo>
                <a:cubicBezTo>
                  <a:pt x="1345159" y="48629"/>
                  <a:pt x="1439917" y="49048"/>
                  <a:pt x="1534510" y="52551"/>
                </a:cubicBezTo>
                <a:lnTo>
                  <a:pt x="2343807" y="42041"/>
                </a:lnTo>
                <a:cubicBezTo>
                  <a:pt x="2438447" y="40221"/>
                  <a:pt x="2532930" y="32057"/>
                  <a:pt x="2627586" y="31531"/>
                </a:cubicBezTo>
                <a:lnTo>
                  <a:pt x="4235669" y="31531"/>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Form 9">
            <a:extLst>
              <a:ext uri="{FF2B5EF4-FFF2-40B4-BE49-F238E27FC236}">
                <a16:creationId xmlns:a16="http://schemas.microsoft.com/office/drawing/2014/main" id="{7FDA5D64-3A16-40C1-B06A-38F29E899A1F}"/>
              </a:ext>
            </a:extLst>
          </p:cNvPr>
          <p:cNvSpPr/>
          <p:nvPr/>
        </p:nvSpPr>
        <p:spPr>
          <a:xfrm flipV="1">
            <a:off x="5712372" y="4447684"/>
            <a:ext cx="3379076" cy="48874"/>
          </a:xfrm>
          <a:custGeom>
            <a:avLst/>
            <a:gdLst>
              <a:gd name="connsiteX0" fmla="*/ 0 w 5528441"/>
              <a:gd name="connsiteY0" fmla="*/ 0 h 95951"/>
              <a:gd name="connsiteX1" fmla="*/ 1114096 w 5528441"/>
              <a:gd name="connsiteY1" fmla="*/ 94593 h 95951"/>
              <a:gd name="connsiteX2" fmla="*/ 1376855 w 5528441"/>
              <a:gd name="connsiteY2" fmla="*/ 84082 h 95951"/>
              <a:gd name="connsiteX3" fmla="*/ 2133600 w 5528441"/>
              <a:gd name="connsiteY3" fmla="*/ 52551 h 95951"/>
              <a:gd name="connsiteX4" fmla="*/ 2911365 w 5528441"/>
              <a:gd name="connsiteY4" fmla="*/ 21020 h 95951"/>
              <a:gd name="connsiteX5" fmla="*/ 3731172 w 5528441"/>
              <a:gd name="connsiteY5" fmla="*/ 31531 h 95951"/>
              <a:gd name="connsiteX6" fmla="*/ 4750676 w 5528441"/>
              <a:gd name="connsiteY6" fmla="*/ 63062 h 95951"/>
              <a:gd name="connsiteX7" fmla="*/ 5528441 w 5528441"/>
              <a:gd name="connsiteY7" fmla="*/ 52551 h 9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8441" h="95951">
                <a:moveTo>
                  <a:pt x="0" y="0"/>
                </a:moveTo>
                <a:cubicBezTo>
                  <a:pt x="371365" y="31531"/>
                  <a:pt x="742088" y="71875"/>
                  <a:pt x="1114096" y="94593"/>
                </a:cubicBezTo>
                <a:cubicBezTo>
                  <a:pt x="1201589" y="99936"/>
                  <a:pt x="1289289" y="88062"/>
                  <a:pt x="1376855" y="84082"/>
                </a:cubicBezTo>
                <a:cubicBezTo>
                  <a:pt x="2052233" y="53383"/>
                  <a:pt x="1561341" y="71012"/>
                  <a:pt x="2133600" y="52551"/>
                </a:cubicBezTo>
                <a:cubicBezTo>
                  <a:pt x="2476099" y="28931"/>
                  <a:pt x="2521809" y="21020"/>
                  <a:pt x="2911365" y="21020"/>
                </a:cubicBezTo>
                <a:cubicBezTo>
                  <a:pt x="3184656" y="21020"/>
                  <a:pt x="3457903" y="28027"/>
                  <a:pt x="3731172" y="31531"/>
                </a:cubicBezTo>
                <a:cubicBezTo>
                  <a:pt x="4071007" y="42041"/>
                  <a:pt x="4410712" y="67784"/>
                  <a:pt x="4750676" y="63062"/>
                </a:cubicBezTo>
                <a:lnTo>
                  <a:pt x="5528441" y="52551"/>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21,3-7:</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Siehe, die Wohnung Gottes bei den Menschen! Er wird bei ihnen wohnen, und sie werden sein Volk sein, und Gott selbst wird mit ihnen sein, ihr Gott.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4</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abwischen wird er jede Träne von ihren Augen, und der Tod wird nicht mehr sein, und kein Leid, kein Geschrei und kein Schmerz wird mehr sein […]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7</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Wer den Sieg erringt, wird dies alles erben, und ich werde ihm Gott sein, und er wird mir Sohn sein.</a:t>
            </a:r>
          </a:p>
        </p:txBody>
      </p:sp>
    </p:spTree>
    <p:extLst>
      <p:ext uri="{BB962C8B-B14F-4D97-AF65-F5344CB8AC3E}">
        <p14:creationId xmlns:p14="http://schemas.microsoft.com/office/powerpoint/2010/main" val="2271587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33197B9D-A794-426F-8A25-4F227959956F}"/>
              </a:ext>
            </a:extLst>
          </p:cNvPr>
          <p:cNvSpPr/>
          <p:nvPr/>
        </p:nvSpPr>
        <p:spPr>
          <a:xfrm>
            <a:off x="4235669" y="3153103"/>
            <a:ext cx="3894243" cy="134134"/>
          </a:xfrm>
          <a:custGeom>
            <a:avLst/>
            <a:gdLst>
              <a:gd name="connsiteX0" fmla="*/ 0 w 3710152"/>
              <a:gd name="connsiteY0" fmla="*/ 0 h 136634"/>
              <a:gd name="connsiteX1" fmla="*/ 126125 w 3710152"/>
              <a:gd name="connsiteY1" fmla="*/ 10510 h 136634"/>
              <a:gd name="connsiteX2" fmla="*/ 304800 w 3710152"/>
              <a:gd name="connsiteY2" fmla="*/ 21020 h 136634"/>
              <a:gd name="connsiteX3" fmla="*/ 462456 w 3710152"/>
              <a:gd name="connsiteY3" fmla="*/ 42041 h 136634"/>
              <a:gd name="connsiteX4" fmla="*/ 567559 w 3710152"/>
              <a:gd name="connsiteY4" fmla="*/ 52551 h 136634"/>
              <a:gd name="connsiteX5" fmla="*/ 714704 w 3710152"/>
              <a:gd name="connsiteY5" fmla="*/ 73572 h 136634"/>
              <a:gd name="connsiteX6" fmla="*/ 1072056 w 3710152"/>
              <a:gd name="connsiteY6" fmla="*/ 84082 h 136634"/>
              <a:gd name="connsiteX7" fmla="*/ 1345325 w 3710152"/>
              <a:gd name="connsiteY7" fmla="*/ 105103 h 136634"/>
              <a:gd name="connsiteX8" fmla="*/ 1566042 w 3710152"/>
              <a:gd name="connsiteY8" fmla="*/ 115613 h 136634"/>
              <a:gd name="connsiteX9" fmla="*/ 1891862 w 3710152"/>
              <a:gd name="connsiteY9" fmla="*/ 136634 h 136634"/>
              <a:gd name="connsiteX10" fmla="*/ 3468414 w 3710152"/>
              <a:gd name="connsiteY10" fmla="*/ 105103 h 136634"/>
              <a:gd name="connsiteX11" fmla="*/ 3710152 w 3710152"/>
              <a:gd name="connsiteY11" fmla="*/ 105103 h 13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0152" h="136634">
                <a:moveTo>
                  <a:pt x="0" y="0"/>
                </a:moveTo>
                <a:lnTo>
                  <a:pt x="126125" y="10510"/>
                </a:lnTo>
                <a:cubicBezTo>
                  <a:pt x="185645" y="14615"/>
                  <a:pt x="245399" y="15451"/>
                  <a:pt x="304800" y="21020"/>
                </a:cubicBezTo>
                <a:cubicBezTo>
                  <a:pt x="357586" y="25969"/>
                  <a:pt x="409817" y="35724"/>
                  <a:pt x="462456" y="42041"/>
                </a:cubicBezTo>
                <a:cubicBezTo>
                  <a:pt x="497414" y="46236"/>
                  <a:pt x="532622" y="48184"/>
                  <a:pt x="567559" y="52551"/>
                </a:cubicBezTo>
                <a:cubicBezTo>
                  <a:pt x="616723" y="58696"/>
                  <a:pt x="665254" y="70481"/>
                  <a:pt x="714704" y="73572"/>
                </a:cubicBezTo>
                <a:cubicBezTo>
                  <a:pt x="833641" y="81006"/>
                  <a:pt x="952939" y="80579"/>
                  <a:pt x="1072056" y="84082"/>
                </a:cubicBezTo>
                <a:lnTo>
                  <a:pt x="1345325" y="105103"/>
                </a:lnTo>
                <a:cubicBezTo>
                  <a:pt x="1418831" y="109795"/>
                  <a:pt x="1492509" y="111371"/>
                  <a:pt x="1566042" y="115613"/>
                </a:cubicBezTo>
                <a:lnTo>
                  <a:pt x="1891862" y="136634"/>
                </a:lnTo>
                <a:cubicBezTo>
                  <a:pt x="2581921" y="115724"/>
                  <a:pt x="2358957" y="120953"/>
                  <a:pt x="3468414" y="105103"/>
                </a:cubicBezTo>
                <a:cubicBezTo>
                  <a:pt x="3548985" y="103952"/>
                  <a:pt x="3629573" y="105103"/>
                  <a:pt x="3710152" y="105103"/>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AD06DDBB-6FD6-4966-94B6-60FB41937EE8}"/>
              </a:ext>
            </a:extLst>
          </p:cNvPr>
          <p:cNvSpPr/>
          <p:nvPr/>
        </p:nvSpPr>
        <p:spPr>
          <a:xfrm>
            <a:off x="9091448" y="3194461"/>
            <a:ext cx="1439917" cy="63746"/>
          </a:xfrm>
          <a:custGeom>
            <a:avLst/>
            <a:gdLst>
              <a:gd name="connsiteX0" fmla="*/ 0 w 1439917"/>
              <a:gd name="connsiteY0" fmla="*/ 21021 h 63746"/>
              <a:gd name="connsiteX1" fmla="*/ 1051034 w 1439917"/>
              <a:gd name="connsiteY1" fmla="*/ 52552 h 63746"/>
              <a:gd name="connsiteX2" fmla="*/ 1156138 w 1439917"/>
              <a:gd name="connsiteY2" fmla="*/ 31531 h 63746"/>
              <a:gd name="connsiteX3" fmla="*/ 1439917 w 1439917"/>
              <a:gd name="connsiteY3" fmla="*/ 0 h 63746"/>
            </a:gdLst>
            <a:ahLst/>
            <a:cxnLst>
              <a:cxn ang="0">
                <a:pos x="connsiteX0" y="connsiteY0"/>
              </a:cxn>
              <a:cxn ang="0">
                <a:pos x="connsiteX1" y="connsiteY1"/>
              </a:cxn>
              <a:cxn ang="0">
                <a:pos x="connsiteX2" y="connsiteY2"/>
              </a:cxn>
              <a:cxn ang="0">
                <a:pos x="connsiteX3" y="connsiteY3"/>
              </a:cxn>
            </a:cxnLst>
            <a:rect l="l" t="t" r="r" b="b"/>
            <a:pathLst>
              <a:path w="1439917" h="63746">
                <a:moveTo>
                  <a:pt x="0" y="21021"/>
                </a:moveTo>
                <a:cubicBezTo>
                  <a:pt x="483867" y="51262"/>
                  <a:pt x="624844" y="80347"/>
                  <a:pt x="1051034" y="52552"/>
                </a:cubicBezTo>
                <a:cubicBezTo>
                  <a:pt x="1086687" y="50227"/>
                  <a:pt x="1120731" y="36316"/>
                  <a:pt x="1156138" y="31531"/>
                </a:cubicBezTo>
                <a:cubicBezTo>
                  <a:pt x="1250456" y="18785"/>
                  <a:pt x="1439917" y="0"/>
                  <a:pt x="1439917" y="0"/>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reihandform: Form 6">
            <a:extLst>
              <a:ext uri="{FF2B5EF4-FFF2-40B4-BE49-F238E27FC236}">
                <a16:creationId xmlns:a16="http://schemas.microsoft.com/office/drawing/2014/main" id="{545CBEE3-BAC2-4A59-ABD8-E388E4423CD4}"/>
              </a:ext>
            </a:extLst>
          </p:cNvPr>
          <p:cNvSpPr/>
          <p:nvPr/>
        </p:nvSpPr>
        <p:spPr>
          <a:xfrm>
            <a:off x="1681815" y="3613572"/>
            <a:ext cx="2217683" cy="52777"/>
          </a:xfrm>
          <a:custGeom>
            <a:avLst/>
            <a:gdLst>
              <a:gd name="connsiteX0" fmla="*/ 0 w 2217683"/>
              <a:gd name="connsiteY0" fmla="*/ 10611 h 52777"/>
              <a:gd name="connsiteX1" fmla="*/ 1145628 w 2217683"/>
              <a:gd name="connsiteY1" fmla="*/ 52653 h 52777"/>
              <a:gd name="connsiteX2" fmla="*/ 1303283 w 2217683"/>
              <a:gd name="connsiteY2" fmla="*/ 42142 h 52777"/>
              <a:gd name="connsiteX3" fmla="*/ 1524000 w 2217683"/>
              <a:gd name="connsiteY3" fmla="*/ 31632 h 52777"/>
              <a:gd name="connsiteX4" fmla="*/ 1765738 w 2217683"/>
              <a:gd name="connsiteY4" fmla="*/ 10611 h 52777"/>
              <a:gd name="connsiteX5" fmla="*/ 2217683 w 2217683"/>
              <a:gd name="connsiteY5" fmla="*/ 101 h 5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7683" h="52777">
                <a:moveTo>
                  <a:pt x="0" y="10611"/>
                </a:moveTo>
                <a:lnTo>
                  <a:pt x="1145628" y="52653"/>
                </a:lnTo>
                <a:cubicBezTo>
                  <a:pt x="1198281" y="53927"/>
                  <a:pt x="1250696" y="45064"/>
                  <a:pt x="1303283" y="42142"/>
                </a:cubicBezTo>
                <a:cubicBezTo>
                  <a:pt x="1376825" y="38056"/>
                  <a:pt x="1450515" y="36642"/>
                  <a:pt x="1524000" y="31632"/>
                </a:cubicBezTo>
                <a:cubicBezTo>
                  <a:pt x="1604696" y="26130"/>
                  <a:pt x="1684994" y="15361"/>
                  <a:pt x="1765738" y="10611"/>
                </a:cubicBezTo>
                <a:cubicBezTo>
                  <a:pt x="1976293" y="-1775"/>
                  <a:pt x="2034815" y="101"/>
                  <a:pt x="2217683" y="101"/>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Form 7">
            <a:extLst>
              <a:ext uri="{FF2B5EF4-FFF2-40B4-BE49-F238E27FC236}">
                <a16:creationId xmlns:a16="http://schemas.microsoft.com/office/drawing/2014/main" id="{A6D766D1-73EA-4E2A-82E9-03433C1A4311}"/>
              </a:ext>
            </a:extLst>
          </p:cNvPr>
          <p:cNvSpPr/>
          <p:nvPr/>
        </p:nvSpPr>
        <p:spPr>
          <a:xfrm>
            <a:off x="4850524" y="3602293"/>
            <a:ext cx="2144110" cy="75334"/>
          </a:xfrm>
          <a:custGeom>
            <a:avLst/>
            <a:gdLst>
              <a:gd name="connsiteX0" fmla="*/ 0 w 2144110"/>
              <a:gd name="connsiteY0" fmla="*/ 1761 h 75334"/>
              <a:gd name="connsiteX1" fmla="*/ 567558 w 2144110"/>
              <a:gd name="connsiteY1" fmla="*/ 64823 h 75334"/>
              <a:gd name="connsiteX2" fmla="*/ 609600 w 2144110"/>
              <a:gd name="connsiteY2" fmla="*/ 75334 h 75334"/>
              <a:gd name="connsiteX3" fmla="*/ 1072055 w 2144110"/>
              <a:gd name="connsiteY3" fmla="*/ 64823 h 75334"/>
              <a:gd name="connsiteX4" fmla="*/ 1902372 w 2144110"/>
              <a:gd name="connsiteY4" fmla="*/ 33292 h 75334"/>
              <a:gd name="connsiteX5" fmla="*/ 1996965 w 2144110"/>
              <a:gd name="connsiteY5" fmla="*/ 22782 h 75334"/>
              <a:gd name="connsiteX6" fmla="*/ 2060027 w 2144110"/>
              <a:gd name="connsiteY6" fmla="*/ 1761 h 75334"/>
              <a:gd name="connsiteX7" fmla="*/ 2144110 w 2144110"/>
              <a:gd name="connsiteY7" fmla="*/ 1761 h 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110" h="75334">
                <a:moveTo>
                  <a:pt x="0" y="1761"/>
                </a:moveTo>
                <a:lnTo>
                  <a:pt x="567558" y="64823"/>
                </a:lnTo>
                <a:cubicBezTo>
                  <a:pt x="581899" y="66554"/>
                  <a:pt x="595155" y="75334"/>
                  <a:pt x="609600" y="75334"/>
                </a:cubicBezTo>
                <a:cubicBezTo>
                  <a:pt x="763791" y="75334"/>
                  <a:pt x="917908" y="68537"/>
                  <a:pt x="1072055" y="64823"/>
                </a:cubicBezTo>
                <a:cubicBezTo>
                  <a:pt x="1589444" y="52356"/>
                  <a:pt x="1379102" y="59456"/>
                  <a:pt x="1902372" y="33292"/>
                </a:cubicBezTo>
                <a:cubicBezTo>
                  <a:pt x="1933903" y="29789"/>
                  <a:pt x="1965856" y="29004"/>
                  <a:pt x="1996965" y="22782"/>
                </a:cubicBezTo>
                <a:cubicBezTo>
                  <a:pt x="2018692" y="18437"/>
                  <a:pt x="2038092" y="4895"/>
                  <a:pt x="2060027" y="1761"/>
                </a:cubicBezTo>
                <a:cubicBezTo>
                  <a:pt x="2087773" y="-2203"/>
                  <a:pt x="2116082" y="1761"/>
                  <a:pt x="2144110" y="1761"/>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Form 8">
            <a:extLst>
              <a:ext uri="{FF2B5EF4-FFF2-40B4-BE49-F238E27FC236}">
                <a16:creationId xmlns:a16="http://schemas.microsoft.com/office/drawing/2014/main" id="{76A92195-DAFA-47A7-9AB5-96F9629AC0A2}"/>
              </a:ext>
            </a:extLst>
          </p:cNvPr>
          <p:cNvSpPr/>
          <p:nvPr/>
        </p:nvSpPr>
        <p:spPr>
          <a:xfrm>
            <a:off x="3594538" y="1870842"/>
            <a:ext cx="4235669" cy="94593"/>
          </a:xfrm>
          <a:custGeom>
            <a:avLst/>
            <a:gdLst>
              <a:gd name="connsiteX0" fmla="*/ 0 w 4235669"/>
              <a:gd name="connsiteY0" fmla="*/ 94593 h 94593"/>
              <a:gd name="connsiteX1" fmla="*/ 73572 w 4235669"/>
              <a:gd name="connsiteY1" fmla="*/ 63062 h 94593"/>
              <a:gd name="connsiteX2" fmla="*/ 105103 w 4235669"/>
              <a:gd name="connsiteY2" fmla="*/ 42041 h 94593"/>
              <a:gd name="connsiteX3" fmla="*/ 168165 w 4235669"/>
              <a:gd name="connsiteY3" fmla="*/ 31531 h 94593"/>
              <a:gd name="connsiteX4" fmla="*/ 483476 w 4235669"/>
              <a:gd name="connsiteY4" fmla="*/ 0 h 94593"/>
              <a:gd name="connsiteX5" fmla="*/ 935421 w 4235669"/>
              <a:gd name="connsiteY5" fmla="*/ 10510 h 94593"/>
              <a:gd name="connsiteX6" fmla="*/ 1250731 w 4235669"/>
              <a:gd name="connsiteY6" fmla="*/ 42041 h 94593"/>
              <a:gd name="connsiteX7" fmla="*/ 1534510 w 4235669"/>
              <a:gd name="connsiteY7" fmla="*/ 52551 h 94593"/>
              <a:gd name="connsiteX8" fmla="*/ 2343807 w 4235669"/>
              <a:gd name="connsiteY8" fmla="*/ 42041 h 94593"/>
              <a:gd name="connsiteX9" fmla="*/ 2627586 w 4235669"/>
              <a:gd name="connsiteY9" fmla="*/ 31531 h 94593"/>
              <a:gd name="connsiteX10" fmla="*/ 4235669 w 4235669"/>
              <a:gd name="connsiteY10" fmla="*/ 31531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5669" h="94593">
                <a:moveTo>
                  <a:pt x="0" y="94593"/>
                </a:moveTo>
                <a:cubicBezTo>
                  <a:pt x="24524" y="84083"/>
                  <a:pt x="49708" y="74994"/>
                  <a:pt x="73572" y="63062"/>
                </a:cubicBezTo>
                <a:cubicBezTo>
                  <a:pt x="84870" y="57413"/>
                  <a:pt x="93119" y="46036"/>
                  <a:pt x="105103" y="42041"/>
                </a:cubicBezTo>
                <a:cubicBezTo>
                  <a:pt x="125320" y="35302"/>
                  <a:pt x="147219" y="35458"/>
                  <a:pt x="168165" y="31531"/>
                </a:cubicBezTo>
                <a:cubicBezTo>
                  <a:pt x="357875" y="-4040"/>
                  <a:pt x="206536" y="13847"/>
                  <a:pt x="483476" y="0"/>
                </a:cubicBezTo>
                <a:lnTo>
                  <a:pt x="935421" y="10510"/>
                </a:lnTo>
                <a:cubicBezTo>
                  <a:pt x="1226459" y="20722"/>
                  <a:pt x="933196" y="19887"/>
                  <a:pt x="1250731" y="42041"/>
                </a:cubicBezTo>
                <a:cubicBezTo>
                  <a:pt x="1345159" y="48629"/>
                  <a:pt x="1439917" y="49048"/>
                  <a:pt x="1534510" y="52551"/>
                </a:cubicBezTo>
                <a:lnTo>
                  <a:pt x="2343807" y="42041"/>
                </a:lnTo>
                <a:cubicBezTo>
                  <a:pt x="2438447" y="40221"/>
                  <a:pt x="2532930" y="32057"/>
                  <a:pt x="2627586" y="31531"/>
                </a:cubicBezTo>
                <a:lnTo>
                  <a:pt x="4235669" y="31531"/>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Form 9">
            <a:extLst>
              <a:ext uri="{FF2B5EF4-FFF2-40B4-BE49-F238E27FC236}">
                <a16:creationId xmlns:a16="http://schemas.microsoft.com/office/drawing/2014/main" id="{7FDA5D64-3A16-40C1-B06A-38F29E899A1F}"/>
              </a:ext>
            </a:extLst>
          </p:cNvPr>
          <p:cNvSpPr/>
          <p:nvPr/>
        </p:nvSpPr>
        <p:spPr>
          <a:xfrm flipV="1">
            <a:off x="5712372" y="4447684"/>
            <a:ext cx="3379076" cy="48874"/>
          </a:xfrm>
          <a:custGeom>
            <a:avLst/>
            <a:gdLst>
              <a:gd name="connsiteX0" fmla="*/ 0 w 5528441"/>
              <a:gd name="connsiteY0" fmla="*/ 0 h 95951"/>
              <a:gd name="connsiteX1" fmla="*/ 1114096 w 5528441"/>
              <a:gd name="connsiteY1" fmla="*/ 94593 h 95951"/>
              <a:gd name="connsiteX2" fmla="*/ 1376855 w 5528441"/>
              <a:gd name="connsiteY2" fmla="*/ 84082 h 95951"/>
              <a:gd name="connsiteX3" fmla="*/ 2133600 w 5528441"/>
              <a:gd name="connsiteY3" fmla="*/ 52551 h 95951"/>
              <a:gd name="connsiteX4" fmla="*/ 2911365 w 5528441"/>
              <a:gd name="connsiteY4" fmla="*/ 21020 h 95951"/>
              <a:gd name="connsiteX5" fmla="*/ 3731172 w 5528441"/>
              <a:gd name="connsiteY5" fmla="*/ 31531 h 95951"/>
              <a:gd name="connsiteX6" fmla="*/ 4750676 w 5528441"/>
              <a:gd name="connsiteY6" fmla="*/ 63062 h 95951"/>
              <a:gd name="connsiteX7" fmla="*/ 5528441 w 5528441"/>
              <a:gd name="connsiteY7" fmla="*/ 52551 h 9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8441" h="95951">
                <a:moveTo>
                  <a:pt x="0" y="0"/>
                </a:moveTo>
                <a:cubicBezTo>
                  <a:pt x="371365" y="31531"/>
                  <a:pt x="742088" y="71875"/>
                  <a:pt x="1114096" y="94593"/>
                </a:cubicBezTo>
                <a:cubicBezTo>
                  <a:pt x="1201589" y="99936"/>
                  <a:pt x="1289289" y="88062"/>
                  <a:pt x="1376855" y="84082"/>
                </a:cubicBezTo>
                <a:cubicBezTo>
                  <a:pt x="2052233" y="53383"/>
                  <a:pt x="1561341" y="71012"/>
                  <a:pt x="2133600" y="52551"/>
                </a:cubicBezTo>
                <a:cubicBezTo>
                  <a:pt x="2476099" y="28931"/>
                  <a:pt x="2521809" y="21020"/>
                  <a:pt x="2911365" y="21020"/>
                </a:cubicBezTo>
                <a:cubicBezTo>
                  <a:pt x="3184656" y="21020"/>
                  <a:pt x="3457903" y="28027"/>
                  <a:pt x="3731172" y="31531"/>
                </a:cubicBezTo>
                <a:cubicBezTo>
                  <a:pt x="4071007" y="42041"/>
                  <a:pt x="4410712" y="67784"/>
                  <a:pt x="4750676" y="63062"/>
                </a:cubicBezTo>
                <a:lnTo>
                  <a:pt x="5528441" y="52551"/>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21,3-7:</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Siehe, die Wohnung Gottes bei den Menschen! Er wird bei ihnen wohnen, und sie werden sein Volk sein, und Gott selbst wird mit ihnen sein, ihr Gott.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4</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abwischen wird er jede Träne von ihren Augen, und der Tod wird nicht mehr sein, und kein Leid, kein Geschrei und kein Schmerz wird mehr sein […]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7</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Wer den Sieg erringt, wird dies alles erben, und ich werde ihm Gott sein, und er wird mir Sohn sein.</a:t>
            </a:r>
          </a:p>
        </p:txBody>
      </p:sp>
    </p:spTree>
    <p:extLst>
      <p:ext uri="{BB962C8B-B14F-4D97-AF65-F5344CB8AC3E}">
        <p14:creationId xmlns:p14="http://schemas.microsoft.com/office/powerpoint/2010/main" val="171188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OFFENBARUNG</a:t>
            </a:r>
            <a:endParaRPr lang="de-DE" sz="1400" b="1" dirty="0">
              <a:solidFill>
                <a:srgbClr val="FCECCC"/>
              </a:solidFill>
              <a:cs typeface="Arial" panose="020B0604020202020204" pitchFamily="34" charset="0"/>
            </a:endParaRPr>
          </a:p>
          <a:p>
            <a:pPr algn="ctr"/>
            <a:r>
              <a:rPr lang="de-DE" sz="3600" dirty="0">
                <a:solidFill>
                  <a:schemeClr val="bg1">
                    <a:lumMod val="65000"/>
                  </a:schemeClr>
                </a:solidFill>
                <a:latin typeface="Modern Love Caps" panose="04070805081001020A01" pitchFamily="82" charset="0"/>
              </a:rPr>
              <a:t>Zwischen</a:t>
            </a:r>
            <a:r>
              <a:rPr lang="de-DE" sz="3600" dirty="0">
                <a:solidFill>
                  <a:srgbClr val="FCECCC"/>
                </a:solidFill>
                <a:latin typeface="Modern Love Caps" panose="04070805081001020A01" pitchFamily="82" charset="0"/>
              </a:rPr>
              <a:t> KREUZ </a:t>
            </a:r>
            <a:r>
              <a:rPr lang="de-DE" sz="3600" dirty="0">
                <a:solidFill>
                  <a:schemeClr val="bg1">
                    <a:lumMod val="65000"/>
                  </a:schemeClr>
                </a:solidFill>
                <a:latin typeface="Modern Love Caps" panose="04070805081001020A01" pitchFamily="82" charset="0"/>
              </a:rPr>
              <a:t>und</a:t>
            </a:r>
            <a:r>
              <a:rPr lang="de-DE" sz="3600" dirty="0">
                <a:solidFill>
                  <a:srgbClr val="FCECCC"/>
                </a:solidFill>
                <a:latin typeface="Modern Love Caps" panose="04070805081001020A01" pitchFamily="82" charset="0"/>
              </a:rPr>
              <a:t> THRON</a:t>
            </a:r>
            <a:endParaRPr lang="de-DE" sz="4000" dirty="0">
              <a:solidFill>
                <a:srgbClr val="FCECCC"/>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95755CD2-9CD2-49B9-9640-AC39C932140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500"/>
                    </a14:imgEffect>
                    <a14:imgEffect>
                      <a14:brightnessContrast contrast="50000"/>
                    </a14:imgEffect>
                  </a14:imgLayer>
                </a14:imgProps>
              </a:ext>
            </a:extLst>
          </a:blip>
          <a:stretch>
            <a:fillRect/>
          </a:stretch>
        </p:blipFill>
        <p:spPr>
          <a:xfrm>
            <a:off x="1051819" y="3400949"/>
            <a:ext cx="282996" cy="445146"/>
          </a:xfrm>
          <a:prstGeom prst="rect">
            <a:avLst/>
          </a:prstGeom>
        </p:spPr>
      </p:pic>
      <p:pic>
        <p:nvPicPr>
          <p:cNvPr id="11" name="Grafik 10">
            <a:extLst>
              <a:ext uri="{FF2B5EF4-FFF2-40B4-BE49-F238E27FC236}">
                <a16:creationId xmlns:a16="http://schemas.microsoft.com/office/drawing/2014/main" id="{C0961172-B237-4A76-ACD1-A79062199E5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contrast="50000"/>
                    </a14:imgEffect>
                  </a14:imgLayer>
                </a14:imgProps>
              </a:ext>
            </a:extLst>
          </a:blip>
          <a:stretch>
            <a:fillRect/>
          </a:stretch>
        </p:blipFill>
        <p:spPr>
          <a:xfrm>
            <a:off x="6505901" y="3400949"/>
            <a:ext cx="376924" cy="445146"/>
          </a:xfrm>
          <a:prstGeom prst="rect">
            <a:avLst/>
          </a:prstGeom>
        </p:spPr>
      </p:pic>
      <p:sp>
        <p:nvSpPr>
          <p:cNvPr id="4" name="Textfeld 3">
            <a:extLst>
              <a:ext uri="{FF2B5EF4-FFF2-40B4-BE49-F238E27FC236}">
                <a16:creationId xmlns:a16="http://schemas.microsoft.com/office/drawing/2014/main" id="{B2266C4D-D852-4CC1-9508-C9A54B842BB9}"/>
              </a:ext>
            </a:extLst>
          </p:cNvPr>
          <p:cNvSpPr txBox="1"/>
          <p:nvPr/>
        </p:nvSpPr>
        <p:spPr>
          <a:xfrm>
            <a:off x="744766" y="4319749"/>
            <a:ext cx="6423289" cy="461665"/>
          </a:xfrm>
          <a:prstGeom prst="rect">
            <a:avLst/>
          </a:prstGeom>
          <a:noFill/>
        </p:spPr>
        <p:txBody>
          <a:bodyPr wrap="square" rtlCol="0">
            <a:spAutoFit/>
          </a:bodyPr>
          <a:lstStyle/>
          <a:p>
            <a:pPr algn="ctr"/>
            <a:r>
              <a:rPr lang="de-DE" sz="2400" dirty="0">
                <a:solidFill>
                  <a:schemeClr val="bg1"/>
                </a:solidFill>
                <a:latin typeface="Arial" panose="020B0604020202020204" pitchFamily="34" charset="0"/>
                <a:cs typeface="Arial" panose="020B0604020202020204" pitchFamily="34" charset="0"/>
              </a:rPr>
              <a:t>#seltsam   #wichtig</a:t>
            </a:r>
            <a:r>
              <a:rPr lang="de-DE" sz="2400" dirty="0">
                <a:latin typeface="Arial" panose="020B0604020202020204" pitchFamily="34" charset="0"/>
                <a:cs typeface="Arial" panose="020B0604020202020204" pitchFamily="34" charset="0"/>
              </a:rPr>
              <a:t>   #relevant   #verständlich</a:t>
            </a:r>
          </a:p>
        </p:txBody>
      </p:sp>
    </p:spTree>
    <p:extLst>
      <p:ext uri="{BB962C8B-B14F-4D97-AF65-F5344CB8AC3E}">
        <p14:creationId xmlns:p14="http://schemas.microsoft.com/office/powerpoint/2010/main" val="484535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502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Gott</a:t>
            </a:r>
            <a:endParaRPr lang="de-DE" sz="1400" b="1" dirty="0">
              <a:solidFill>
                <a:srgbClr val="FCECCC"/>
              </a:solidFill>
              <a:cs typeface="Arial" panose="020B0604020202020204" pitchFamily="34" charset="0"/>
            </a:endParaRPr>
          </a:p>
          <a:p>
            <a:pPr algn="ctr"/>
            <a:r>
              <a:rPr lang="de-DE" sz="3600" dirty="0">
                <a:solidFill>
                  <a:schemeClr val="bg1">
                    <a:lumMod val="75000"/>
                  </a:schemeClr>
                </a:solidFill>
                <a:latin typeface="Modern Love Caps" panose="04070805081001020A01" pitchFamily="82" charset="0"/>
              </a:rPr>
              <a:t>… der Sieger</a:t>
            </a:r>
            <a:endParaRPr lang="de-DE" sz="4000" dirty="0">
              <a:solidFill>
                <a:schemeClr val="bg1">
                  <a:lumMod val="75000"/>
                </a:schemeClr>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0217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AC91316-887B-4DBE-84ED-8F2478744E31}"/>
              </a:ext>
            </a:extLst>
          </p:cNvPr>
          <p:cNvPicPr>
            <a:picLocks noChangeAspect="1"/>
          </p:cNvPicPr>
          <p:nvPr/>
        </p:nvPicPr>
        <p:blipFill>
          <a:blip r:embed="rId2"/>
          <a:stretch>
            <a:fillRect/>
          </a:stretch>
        </p:blipFill>
        <p:spPr>
          <a:xfrm>
            <a:off x="420605" y="1883911"/>
            <a:ext cx="615476" cy="2412945"/>
          </a:xfrm>
          <a:prstGeom prst="rect">
            <a:avLst/>
          </a:prstGeom>
        </p:spPr>
      </p:pic>
      <p:sp>
        <p:nvSpPr>
          <p:cNvPr id="7" name="Ellipse 6">
            <a:extLst>
              <a:ext uri="{FF2B5EF4-FFF2-40B4-BE49-F238E27FC236}">
                <a16:creationId xmlns:a16="http://schemas.microsoft.com/office/drawing/2014/main" id="{8DE3C1BA-8761-4662-BDA6-4B4C05A760FA}"/>
              </a:ext>
            </a:extLst>
          </p:cNvPr>
          <p:cNvSpPr/>
          <p:nvPr/>
        </p:nvSpPr>
        <p:spPr>
          <a:xfrm>
            <a:off x="420605"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5</a:t>
            </a:r>
          </a:p>
        </p:txBody>
      </p:sp>
    </p:spTree>
    <p:extLst>
      <p:ext uri="{BB962C8B-B14F-4D97-AF65-F5344CB8AC3E}">
        <p14:creationId xmlns:p14="http://schemas.microsoft.com/office/powerpoint/2010/main" val="1036633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54CFE5B-FEBD-4CF7-A0D0-74A04A3D0468}"/>
              </a:ext>
            </a:extLst>
          </p:cNvPr>
          <p:cNvPicPr>
            <a:picLocks noChangeAspect="1"/>
          </p:cNvPicPr>
          <p:nvPr/>
        </p:nvPicPr>
        <p:blipFill>
          <a:blip r:embed="rId2"/>
          <a:stretch>
            <a:fillRect/>
          </a:stretch>
        </p:blipFill>
        <p:spPr>
          <a:xfrm>
            <a:off x="1813224" y="2072854"/>
            <a:ext cx="6174638" cy="1878828"/>
          </a:xfrm>
          <a:prstGeom prst="rect">
            <a:avLst/>
          </a:prstGeom>
        </p:spPr>
      </p:pic>
      <p:pic>
        <p:nvPicPr>
          <p:cNvPr id="4" name="Grafik 3">
            <a:extLst>
              <a:ext uri="{FF2B5EF4-FFF2-40B4-BE49-F238E27FC236}">
                <a16:creationId xmlns:a16="http://schemas.microsoft.com/office/drawing/2014/main" id="{8AC91316-887B-4DBE-84ED-8F2478744E31}"/>
              </a:ext>
            </a:extLst>
          </p:cNvPr>
          <p:cNvPicPr>
            <a:picLocks noChangeAspect="1"/>
          </p:cNvPicPr>
          <p:nvPr/>
        </p:nvPicPr>
        <p:blipFill>
          <a:blip r:embed="rId3"/>
          <a:stretch>
            <a:fillRect/>
          </a:stretch>
        </p:blipFill>
        <p:spPr>
          <a:xfrm>
            <a:off x="420605" y="1883911"/>
            <a:ext cx="615476" cy="2412945"/>
          </a:xfrm>
          <a:prstGeom prst="rect">
            <a:avLst/>
          </a:prstGeom>
        </p:spPr>
      </p:pic>
      <p:sp>
        <p:nvSpPr>
          <p:cNvPr id="7" name="Ellipse 6">
            <a:extLst>
              <a:ext uri="{FF2B5EF4-FFF2-40B4-BE49-F238E27FC236}">
                <a16:creationId xmlns:a16="http://schemas.microsoft.com/office/drawing/2014/main" id="{8DE3C1BA-8761-4662-BDA6-4B4C05A760FA}"/>
              </a:ext>
            </a:extLst>
          </p:cNvPr>
          <p:cNvSpPr/>
          <p:nvPr/>
        </p:nvSpPr>
        <p:spPr>
          <a:xfrm>
            <a:off x="420605"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5</a:t>
            </a:r>
            <a:endParaRPr lang="de-DE" dirty="0"/>
          </a:p>
        </p:txBody>
      </p:sp>
      <p:sp>
        <p:nvSpPr>
          <p:cNvPr id="9" name="Ellipse 8">
            <a:extLst>
              <a:ext uri="{FF2B5EF4-FFF2-40B4-BE49-F238E27FC236}">
                <a16:creationId xmlns:a16="http://schemas.microsoft.com/office/drawing/2014/main" id="{17A01B9D-D672-46DF-8CA9-3953AF242304}"/>
              </a:ext>
            </a:extLst>
          </p:cNvPr>
          <p:cNvSpPr/>
          <p:nvPr/>
        </p:nvSpPr>
        <p:spPr>
          <a:xfrm>
            <a:off x="1813224" y="4482663"/>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6</a:t>
            </a:r>
            <a:endParaRPr lang="de-DE" dirty="0"/>
          </a:p>
        </p:txBody>
      </p:sp>
      <p:sp>
        <p:nvSpPr>
          <p:cNvPr id="11" name="Ellipse 10">
            <a:extLst>
              <a:ext uri="{FF2B5EF4-FFF2-40B4-BE49-F238E27FC236}">
                <a16:creationId xmlns:a16="http://schemas.microsoft.com/office/drawing/2014/main" id="{3A04B620-648F-4685-9ED5-C2C7915BBE10}"/>
              </a:ext>
            </a:extLst>
          </p:cNvPr>
          <p:cNvSpPr/>
          <p:nvPr/>
        </p:nvSpPr>
        <p:spPr>
          <a:xfrm>
            <a:off x="7386023"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16</a:t>
            </a:r>
            <a:endParaRPr lang="de-DE" dirty="0"/>
          </a:p>
        </p:txBody>
      </p:sp>
      <p:cxnSp>
        <p:nvCxnSpPr>
          <p:cNvPr id="13" name="Gerader Verbinder 12">
            <a:extLst>
              <a:ext uri="{FF2B5EF4-FFF2-40B4-BE49-F238E27FC236}">
                <a16:creationId xmlns:a16="http://schemas.microsoft.com/office/drawing/2014/main" id="{9922D740-E5FA-4299-8D3C-C105621F4B9C}"/>
              </a:ext>
            </a:extLst>
          </p:cNvPr>
          <p:cNvCxnSpPr>
            <a:cxnSpLocks/>
            <a:stCxn id="9" idx="6"/>
            <a:endCxn id="11" idx="2"/>
          </p:cNvCxnSpPr>
          <p:nvPr/>
        </p:nvCxnSpPr>
        <p:spPr>
          <a:xfrm flipV="1">
            <a:off x="2428700" y="4785146"/>
            <a:ext cx="4957323" cy="525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Pfeil: nach unten gekrümmt 13">
            <a:extLst>
              <a:ext uri="{FF2B5EF4-FFF2-40B4-BE49-F238E27FC236}">
                <a16:creationId xmlns:a16="http://schemas.microsoft.com/office/drawing/2014/main" id="{68184752-6686-4AC7-91D1-73679860EC11}"/>
              </a:ext>
            </a:extLst>
          </p:cNvPr>
          <p:cNvSpPr/>
          <p:nvPr/>
        </p:nvSpPr>
        <p:spPr>
          <a:xfrm>
            <a:off x="728343" y="1078676"/>
            <a:ext cx="1545828" cy="624683"/>
          </a:xfrm>
          <a:prstGeom prst="curvedDown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879916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54CFE5B-FEBD-4CF7-A0D0-74A04A3D0468}"/>
              </a:ext>
            </a:extLst>
          </p:cNvPr>
          <p:cNvPicPr>
            <a:picLocks noChangeAspect="1"/>
          </p:cNvPicPr>
          <p:nvPr/>
        </p:nvPicPr>
        <p:blipFill>
          <a:blip r:embed="rId2"/>
          <a:stretch>
            <a:fillRect/>
          </a:stretch>
        </p:blipFill>
        <p:spPr>
          <a:xfrm>
            <a:off x="1813224" y="2072854"/>
            <a:ext cx="6174638" cy="1878828"/>
          </a:xfrm>
          <a:prstGeom prst="rect">
            <a:avLst/>
          </a:prstGeom>
        </p:spPr>
      </p:pic>
      <p:pic>
        <p:nvPicPr>
          <p:cNvPr id="4" name="Grafik 3">
            <a:extLst>
              <a:ext uri="{FF2B5EF4-FFF2-40B4-BE49-F238E27FC236}">
                <a16:creationId xmlns:a16="http://schemas.microsoft.com/office/drawing/2014/main" id="{8AC91316-887B-4DBE-84ED-8F2478744E31}"/>
              </a:ext>
            </a:extLst>
          </p:cNvPr>
          <p:cNvPicPr>
            <a:picLocks noChangeAspect="1"/>
          </p:cNvPicPr>
          <p:nvPr/>
        </p:nvPicPr>
        <p:blipFill>
          <a:blip r:embed="rId3"/>
          <a:stretch>
            <a:fillRect/>
          </a:stretch>
        </p:blipFill>
        <p:spPr>
          <a:xfrm>
            <a:off x="420605" y="1883911"/>
            <a:ext cx="615476" cy="2412945"/>
          </a:xfrm>
          <a:prstGeom prst="rect">
            <a:avLst/>
          </a:prstGeom>
        </p:spPr>
      </p:pic>
      <p:sp>
        <p:nvSpPr>
          <p:cNvPr id="7" name="Ellipse 6">
            <a:extLst>
              <a:ext uri="{FF2B5EF4-FFF2-40B4-BE49-F238E27FC236}">
                <a16:creationId xmlns:a16="http://schemas.microsoft.com/office/drawing/2014/main" id="{8DE3C1BA-8761-4662-BDA6-4B4C05A760FA}"/>
              </a:ext>
            </a:extLst>
          </p:cNvPr>
          <p:cNvSpPr/>
          <p:nvPr/>
        </p:nvSpPr>
        <p:spPr>
          <a:xfrm>
            <a:off x="420605"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5</a:t>
            </a:r>
          </a:p>
        </p:txBody>
      </p:sp>
      <p:sp>
        <p:nvSpPr>
          <p:cNvPr id="9" name="Ellipse 8">
            <a:extLst>
              <a:ext uri="{FF2B5EF4-FFF2-40B4-BE49-F238E27FC236}">
                <a16:creationId xmlns:a16="http://schemas.microsoft.com/office/drawing/2014/main" id="{17A01B9D-D672-46DF-8CA9-3953AF242304}"/>
              </a:ext>
            </a:extLst>
          </p:cNvPr>
          <p:cNvSpPr/>
          <p:nvPr/>
        </p:nvSpPr>
        <p:spPr>
          <a:xfrm>
            <a:off x="1813224" y="4482663"/>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6</a:t>
            </a:r>
          </a:p>
        </p:txBody>
      </p:sp>
      <p:sp>
        <p:nvSpPr>
          <p:cNvPr id="11" name="Ellipse 10">
            <a:extLst>
              <a:ext uri="{FF2B5EF4-FFF2-40B4-BE49-F238E27FC236}">
                <a16:creationId xmlns:a16="http://schemas.microsoft.com/office/drawing/2014/main" id="{3A04B620-648F-4685-9ED5-C2C7915BBE10}"/>
              </a:ext>
            </a:extLst>
          </p:cNvPr>
          <p:cNvSpPr/>
          <p:nvPr/>
        </p:nvSpPr>
        <p:spPr>
          <a:xfrm>
            <a:off x="7386023"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16</a:t>
            </a:r>
          </a:p>
        </p:txBody>
      </p:sp>
      <p:cxnSp>
        <p:nvCxnSpPr>
          <p:cNvPr id="13" name="Gerader Verbinder 12">
            <a:extLst>
              <a:ext uri="{FF2B5EF4-FFF2-40B4-BE49-F238E27FC236}">
                <a16:creationId xmlns:a16="http://schemas.microsoft.com/office/drawing/2014/main" id="{9922D740-E5FA-4299-8D3C-C105621F4B9C}"/>
              </a:ext>
            </a:extLst>
          </p:cNvPr>
          <p:cNvCxnSpPr>
            <a:cxnSpLocks/>
            <a:stCxn id="9" idx="6"/>
            <a:endCxn id="11" idx="2"/>
          </p:cNvCxnSpPr>
          <p:nvPr/>
        </p:nvCxnSpPr>
        <p:spPr>
          <a:xfrm flipV="1">
            <a:off x="2428700" y="4785146"/>
            <a:ext cx="4957323" cy="525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Pfeil: nach unten gekrümmt 13">
            <a:extLst>
              <a:ext uri="{FF2B5EF4-FFF2-40B4-BE49-F238E27FC236}">
                <a16:creationId xmlns:a16="http://schemas.microsoft.com/office/drawing/2014/main" id="{68184752-6686-4AC7-91D1-73679860EC11}"/>
              </a:ext>
            </a:extLst>
          </p:cNvPr>
          <p:cNvSpPr/>
          <p:nvPr/>
        </p:nvSpPr>
        <p:spPr>
          <a:xfrm>
            <a:off x="728343" y="1078676"/>
            <a:ext cx="1545828" cy="624683"/>
          </a:xfrm>
          <a:prstGeom prst="curvedDown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3" name="Grafik 2">
            <a:extLst>
              <a:ext uri="{FF2B5EF4-FFF2-40B4-BE49-F238E27FC236}">
                <a16:creationId xmlns:a16="http://schemas.microsoft.com/office/drawing/2014/main" id="{B5B91A9B-2F0C-4F46-B614-5291C2813690}"/>
              </a:ext>
            </a:extLst>
          </p:cNvPr>
          <p:cNvPicPr>
            <a:picLocks noChangeAspect="1"/>
          </p:cNvPicPr>
          <p:nvPr/>
        </p:nvPicPr>
        <p:blipFill>
          <a:blip r:embed="rId4"/>
          <a:stretch>
            <a:fillRect/>
          </a:stretch>
        </p:blipFill>
        <p:spPr>
          <a:xfrm>
            <a:off x="8585956" y="1968995"/>
            <a:ext cx="1310531" cy="2159379"/>
          </a:xfrm>
          <a:prstGeom prst="rect">
            <a:avLst/>
          </a:prstGeom>
        </p:spPr>
      </p:pic>
      <p:sp>
        <p:nvSpPr>
          <p:cNvPr id="10" name="Ellipse 9">
            <a:extLst>
              <a:ext uri="{FF2B5EF4-FFF2-40B4-BE49-F238E27FC236}">
                <a16:creationId xmlns:a16="http://schemas.microsoft.com/office/drawing/2014/main" id="{6EF91839-9E2A-415A-8E29-2C95425AF861}"/>
              </a:ext>
            </a:extLst>
          </p:cNvPr>
          <p:cNvSpPr/>
          <p:nvPr/>
        </p:nvSpPr>
        <p:spPr>
          <a:xfrm>
            <a:off x="8973273"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17-20</a:t>
            </a:r>
          </a:p>
        </p:txBody>
      </p:sp>
      <p:cxnSp>
        <p:nvCxnSpPr>
          <p:cNvPr id="21" name="Gerader Verbinder 20">
            <a:extLst>
              <a:ext uri="{FF2B5EF4-FFF2-40B4-BE49-F238E27FC236}">
                <a16:creationId xmlns:a16="http://schemas.microsoft.com/office/drawing/2014/main" id="{6856C167-F9D5-42B8-B334-2733EC0B6238}"/>
              </a:ext>
            </a:extLst>
          </p:cNvPr>
          <p:cNvCxnSpPr>
            <a:cxnSpLocks/>
            <a:stCxn id="11" idx="6"/>
            <a:endCxn id="10" idx="2"/>
          </p:cNvCxnSpPr>
          <p:nvPr/>
        </p:nvCxnSpPr>
        <p:spPr>
          <a:xfrm>
            <a:off x="8001499" y="4785146"/>
            <a:ext cx="971774"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487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54CFE5B-FEBD-4CF7-A0D0-74A04A3D0468}"/>
              </a:ext>
            </a:extLst>
          </p:cNvPr>
          <p:cNvPicPr>
            <a:picLocks noChangeAspect="1"/>
          </p:cNvPicPr>
          <p:nvPr/>
        </p:nvPicPr>
        <p:blipFill>
          <a:blip r:embed="rId2"/>
          <a:stretch>
            <a:fillRect/>
          </a:stretch>
        </p:blipFill>
        <p:spPr>
          <a:xfrm>
            <a:off x="1813224" y="2072854"/>
            <a:ext cx="6174638" cy="1878828"/>
          </a:xfrm>
          <a:prstGeom prst="rect">
            <a:avLst/>
          </a:prstGeom>
        </p:spPr>
      </p:pic>
      <p:pic>
        <p:nvPicPr>
          <p:cNvPr id="4" name="Grafik 3">
            <a:extLst>
              <a:ext uri="{FF2B5EF4-FFF2-40B4-BE49-F238E27FC236}">
                <a16:creationId xmlns:a16="http://schemas.microsoft.com/office/drawing/2014/main" id="{8AC91316-887B-4DBE-84ED-8F2478744E31}"/>
              </a:ext>
            </a:extLst>
          </p:cNvPr>
          <p:cNvPicPr>
            <a:picLocks noChangeAspect="1"/>
          </p:cNvPicPr>
          <p:nvPr/>
        </p:nvPicPr>
        <p:blipFill>
          <a:blip r:embed="rId3"/>
          <a:stretch>
            <a:fillRect/>
          </a:stretch>
        </p:blipFill>
        <p:spPr>
          <a:xfrm>
            <a:off x="420605" y="1883911"/>
            <a:ext cx="615476" cy="2412945"/>
          </a:xfrm>
          <a:prstGeom prst="rect">
            <a:avLst/>
          </a:prstGeom>
        </p:spPr>
      </p:pic>
      <p:sp>
        <p:nvSpPr>
          <p:cNvPr id="7" name="Ellipse 6">
            <a:extLst>
              <a:ext uri="{FF2B5EF4-FFF2-40B4-BE49-F238E27FC236}">
                <a16:creationId xmlns:a16="http://schemas.microsoft.com/office/drawing/2014/main" id="{8DE3C1BA-8761-4662-BDA6-4B4C05A760FA}"/>
              </a:ext>
            </a:extLst>
          </p:cNvPr>
          <p:cNvSpPr/>
          <p:nvPr/>
        </p:nvSpPr>
        <p:spPr>
          <a:xfrm>
            <a:off x="420605"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5</a:t>
            </a:r>
          </a:p>
        </p:txBody>
      </p:sp>
      <p:sp>
        <p:nvSpPr>
          <p:cNvPr id="9" name="Ellipse 8">
            <a:extLst>
              <a:ext uri="{FF2B5EF4-FFF2-40B4-BE49-F238E27FC236}">
                <a16:creationId xmlns:a16="http://schemas.microsoft.com/office/drawing/2014/main" id="{17A01B9D-D672-46DF-8CA9-3953AF242304}"/>
              </a:ext>
            </a:extLst>
          </p:cNvPr>
          <p:cNvSpPr/>
          <p:nvPr/>
        </p:nvSpPr>
        <p:spPr>
          <a:xfrm>
            <a:off x="1813224" y="4482663"/>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6</a:t>
            </a:r>
          </a:p>
        </p:txBody>
      </p:sp>
      <p:sp>
        <p:nvSpPr>
          <p:cNvPr id="11" name="Ellipse 10">
            <a:extLst>
              <a:ext uri="{FF2B5EF4-FFF2-40B4-BE49-F238E27FC236}">
                <a16:creationId xmlns:a16="http://schemas.microsoft.com/office/drawing/2014/main" id="{3A04B620-648F-4685-9ED5-C2C7915BBE10}"/>
              </a:ext>
            </a:extLst>
          </p:cNvPr>
          <p:cNvSpPr/>
          <p:nvPr/>
        </p:nvSpPr>
        <p:spPr>
          <a:xfrm>
            <a:off x="7386023"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16</a:t>
            </a:r>
          </a:p>
        </p:txBody>
      </p:sp>
      <p:cxnSp>
        <p:nvCxnSpPr>
          <p:cNvPr id="13" name="Gerader Verbinder 12">
            <a:extLst>
              <a:ext uri="{FF2B5EF4-FFF2-40B4-BE49-F238E27FC236}">
                <a16:creationId xmlns:a16="http://schemas.microsoft.com/office/drawing/2014/main" id="{9922D740-E5FA-4299-8D3C-C105621F4B9C}"/>
              </a:ext>
            </a:extLst>
          </p:cNvPr>
          <p:cNvCxnSpPr>
            <a:cxnSpLocks/>
            <a:stCxn id="9" idx="6"/>
            <a:endCxn id="11" idx="2"/>
          </p:cNvCxnSpPr>
          <p:nvPr/>
        </p:nvCxnSpPr>
        <p:spPr>
          <a:xfrm flipV="1">
            <a:off x="2428700" y="4785146"/>
            <a:ext cx="4957323" cy="525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Pfeil: nach unten gekrümmt 13">
            <a:extLst>
              <a:ext uri="{FF2B5EF4-FFF2-40B4-BE49-F238E27FC236}">
                <a16:creationId xmlns:a16="http://schemas.microsoft.com/office/drawing/2014/main" id="{68184752-6686-4AC7-91D1-73679860EC11}"/>
              </a:ext>
            </a:extLst>
          </p:cNvPr>
          <p:cNvSpPr/>
          <p:nvPr/>
        </p:nvSpPr>
        <p:spPr>
          <a:xfrm>
            <a:off x="728343" y="1078676"/>
            <a:ext cx="1545828" cy="624683"/>
          </a:xfrm>
          <a:prstGeom prst="curvedDown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3" name="Grafik 2">
            <a:extLst>
              <a:ext uri="{FF2B5EF4-FFF2-40B4-BE49-F238E27FC236}">
                <a16:creationId xmlns:a16="http://schemas.microsoft.com/office/drawing/2014/main" id="{B5B91A9B-2F0C-4F46-B614-5291C2813690}"/>
              </a:ext>
            </a:extLst>
          </p:cNvPr>
          <p:cNvPicPr>
            <a:picLocks noChangeAspect="1"/>
          </p:cNvPicPr>
          <p:nvPr/>
        </p:nvPicPr>
        <p:blipFill>
          <a:blip r:embed="rId4"/>
          <a:stretch>
            <a:fillRect/>
          </a:stretch>
        </p:blipFill>
        <p:spPr>
          <a:xfrm>
            <a:off x="8585956" y="1968995"/>
            <a:ext cx="1310531" cy="2159379"/>
          </a:xfrm>
          <a:prstGeom prst="rect">
            <a:avLst/>
          </a:prstGeom>
        </p:spPr>
      </p:pic>
      <p:pic>
        <p:nvPicPr>
          <p:cNvPr id="8" name="Grafik 7">
            <a:extLst>
              <a:ext uri="{FF2B5EF4-FFF2-40B4-BE49-F238E27FC236}">
                <a16:creationId xmlns:a16="http://schemas.microsoft.com/office/drawing/2014/main" id="{FFC38382-798C-496A-BC83-E95FEF931E00}"/>
              </a:ext>
            </a:extLst>
          </p:cNvPr>
          <p:cNvPicPr>
            <a:picLocks noChangeAspect="1"/>
          </p:cNvPicPr>
          <p:nvPr/>
        </p:nvPicPr>
        <p:blipFill>
          <a:blip r:embed="rId5">
            <a:grayscl/>
            <a:extLst>
              <a:ext uri="{BEBA8EAE-BF5A-486C-A8C5-ECC9F3942E4B}">
                <a14:imgProps xmlns:a14="http://schemas.microsoft.com/office/drawing/2010/main">
                  <a14:imgLayer r:embed="rId6">
                    <a14:imgEffect>
                      <a14:brightnessContrast bright="-30000" contrast="70000"/>
                    </a14:imgEffect>
                  </a14:imgLayer>
                </a14:imgProps>
              </a:ext>
            </a:extLst>
          </a:blip>
          <a:stretch>
            <a:fillRect/>
          </a:stretch>
        </p:blipFill>
        <p:spPr>
          <a:xfrm>
            <a:off x="9853752" y="1883912"/>
            <a:ext cx="2292069" cy="2285760"/>
          </a:xfrm>
          <a:prstGeom prst="rect">
            <a:avLst/>
          </a:prstGeom>
        </p:spPr>
      </p:pic>
      <p:sp>
        <p:nvSpPr>
          <p:cNvPr id="10" name="Ellipse 9">
            <a:extLst>
              <a:ext uri="{FF2B5EF4-FFF2-40B4-BE49-F238E27FC236}">
                <a16:creationId xmlns:a16="http://schemas.microsoft.com/office/drawing/2014/main" id="{6EF91839-9E2A-415A-8E29-2C95425AF861}"/>
              </a:ext>
            </a:extLst>
          </p:cNvPr>
          <p:cNvSpPr/>
          <p:nvPr/>
        </p:nvSpPr>
        <p:spPr>
          <a:xfrm>
            <a:off x="8973273"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17-20</a:t>
            </a:r>
          </a:p>
        </p:txBody>
      </p:sp>
      <p:sp>
        <p:nvSpPr>
          <p:cNvPr id="18" name="Ellipse 17">
            <a:extLst>
              <a:ext uri="{FF2B5EF4-FFF2-40B4-BE49-F238E27FC236}">
                <a16:creationId xmlns:a16="http://schemas.microsoft.com/office/drawing/2014/main" id="{462D475E-895A-4860-A7F6-2C05189BEEF2}"/>
              </a:ext>
            </a:extLst>
          </p:cNvPr>
          <p:cNvSpPr/>
          <p:nvPr/>
        </p:nvSpPr>
        <p:spPr>
          <a:xfrm>
            <a:off x="10760584" y="4477408"/>
            <a:ext cx="615476" cy="6154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21-22</a:t>
            </a:r>
            <a:endParaRPr lang="de-DE" sz="1600" dirty="0"/>
          </a:p>
        </p:txBody>
      </p:sp>
      <p:cxnSp>
        <p:nvCxnSpPr>
          <p:cNvPr id="21" name="Gerader Verbinder 20">
            <a:extLst>
              <a:ext uri="{FF2B5EF4-FFF2-40B4-BE49-F238E27FC236}">
                <a16:creationId xmlns:a16="http://schemas.microsoft.com/office/drawing/2014/main" id="{6856C167-F9D5-42B8-B334-2733EC0B6238}"/>
              </a:ext>
            </a:extLst>
          </p:cNvPr>
          <p:cNvCxnSpPr>
            <a:cxnSpLocks/>
            <a:stCxn id="11" idx="6"/>
            <a:endCxn id="10" idx="2"/>
          </p:cNvCxnSpPr>
          <p:nvPr/>
        </p:nvCxnSpPr>
        <p:spPr>
          <a:xfrm>
            <a:off x="8001499" y="4785146"/>
            <a:ext cx="971774"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AFFC8B68-CCA4-4024-86D5-6F2E747246DE}"/>
              </a:ext>
            </a:extLst>
          </p:cNvPr>
          <p:cNvCxnSpPr>
            <a:cxnSpLocks/>
            <a:stCxn id="10" idx="6"/>
            <a:endCxn id="18" idx="2"/>
          </p:cNvCxnSpPr>
          <p:nvPr/>
        </p:nvCxnSpPr>
        <p:spPr>
          <a:xfrm>
            <a:off x="9588749" y="4785146"/>
            <a:ext cx="1171835"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277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ihandform: Form 10">
            <a:extLst>
              <a:ext uri="{FF2B5EF4-FFF2-40B4-BE49-F238E27FC236}">
                <a16:creationId xmlns:a16="http://schemas.microsoft.com/office/drawing/2014/main" id="{E9CEBD40-C352-4E90-BD61-0157C8DE8988}"/>
              </a:ext>
            </a:extLst>
          </p:cNvPr>
          <p:cNvSpPr/>
          <p:nvPr/>
        </p:nvSpPr>
        <p:spPr>
          <a:xfrm>
            <a:off x="9049407" y="1471450"/>
            <a:ext cx="1555531" cy="31531"/>
          </a:xfrm>
          <a:custGeom>
            <a:avLst/>
            <a:gdLst>
              <a:gd name="connsiteX0" fmla="*/ 0 w 1555531"/>
              <a:gd name="connsiteY0" fmla="*/ 0 h 31531"/>
              <a:gd name="connsiteX1" fmla="*/ 388883 w 1555531"/>
              <a:gd name="connsiteY1" fmla="*/ 10510 h 31531"/>
              <a:gd name="connsiteX2" fmla="*/ 578069 w 1555531"/>
              <a:gd name="connsiteY2" fmla="*/ 31531 h 31531"/>
              <a:gd name="connsiteX3" fmla="*/ 1555531 w 1555531"/>
              <a:gd name="connsiteY3" fmla="*/ 21020 h 31531"/>
            </a:gdLst>
            <a:ahLst/>
            <a:cxnLst>
              <a:cxn ang="0">
                <a:pos x="connsiteX0" y="connsiteY0"/>
              </a:cxn>
              <a:cxn ang="0">
                <a:pos x="connsiteX1" y="connsiteY1"/>
              </a:cxn>
              <a:cxn ang="0">
                <a:pos x="connsiteX2" y="connsiteY2"/>
              </a:cxn>
              <a:cxn ang="0">
                <a:pos x="connsiteX3" y="connsiteY3"/>
              </a:cxn>
            </a:cxnLst>
            <a:rect l="l" t="t" r="r" b="b"/>
            <a:pathLst>
              <a:path w="1555531" h="31531">
                <a:moveTo>
                  <a:pt x="0" y="0"/>
                </a:moveTo>
                <a:cubicBezTo>
                  <a:pt x="129628" y="3503"/>
                  <a:pt x="259400" y="3447"/>
                  <a:pt x="388883" y="10510"/>
                </a:cubicBezTo>
                <a:cubicBezTo>
                  <a:pt x="452239" y="13966"/>
                  <a:pt x="514621" y="30965"/>
                  <a:pt x="578069" y="31531"/>
                </a:cubicBezTo>
                <a:lnTo>
                  <a:pt x="1555531" y="21020"/>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0B9B447-DFEF-42EE-812D-B90C21C9081A}"/>
              </a:ext>
            </a:extLst>
          </p:cNvPr>
          <p:cNvSpPr/>
          <p:nvPr/>
        </p:nvSpPr>
        <p:spPr>
          <a:xfrm>
            <a:off x="1681653" y="1881093"/>
            <a:ext cx="6915807" cy="136895"/>
          </a:xfrm>
          <a:custGeom>
            <a:avLst/>
            <a:gdLst>
              <a:gd name="connsiteX0" fmla="*/ 0 w 6915807"/>
              <a:gd name="connsiteY0" fmla="*/ 94854 h 136895"/>
              <a:gd name="connsiteX1" fmla="*/ 1492469 w 6915807"/>
              <a:gd name="connsiteY1" fmla="*/ 136895 h 136895"/>
              <a:gd name="connsiteX2" fmla="*/ 2480441 w 6915807"/>
              <a:gd name="connsiteY2" fmla="*/ 126385 h 136895"/>
              <a:gd name="connsiteX3" fmla="*/ 2879834 w 6915807"/>
              <a:gd name="connsiteY3" fmla="*/ 105364 h 136895"/>
              <a:gd name="connsiteX4" fmla="*/ 3331779 w 6915807"/>
              <a:gd name="connsiteY4" fmla="*/ 94854 h 136895"/>
              <a:gd name="connsiteX5" fmla="*/ 3899338 w 6915807"/>
              <a:gd name="connsiteY5" fmla="*/ 63323 h 136895"/>
              <a:gd name="connsiteX6" fmla="*/ 4204138 w 6915807"/>
              <a:gd name="connsiteY6" fmla="*/ 42302 h 136895"/>
              <a:gd name="connsiteX7" fmla="*/ 4834758 w 6915807"/>
              <a:gd name="connsiteY7" fmla="*/ 31792 h 136895"/>
              <a:gd name="connsiteX8" fmla="*/ 6453351 w 6915807"/>
              <a:gd name="connsiteY8" fmla="*/ 21281 h 136895"/>
              <a:gd name="connsiteX9" fmla="*/ 6915807 w 6915807"/>
              <a:gd name="connsiteY9" fmla="*/ 21281 h 13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5807" h="136895">
                <a:moveTo>
                  <a:pt x="0" y="94854"/>
                </a:moveTo>
                <a:lnTo>
                  <a:pt x="1492469" y="136895"/>
                </a:lnTo>
                <a:lnTo>
                  <a:pt x="2480441" y="126385"/>
                </a:lnTo>
                <a:cubicBezTo>
                  <a:pt x="2613722" y="123356"/>
                  <a:pt x="2746610" y="110298"/>
                  <a:pt x="2879834" y="105364"/>
                </a:cubicBezTo>
                <a:cubicBezTo>
                  <a:pt x="3030420" y="99787"/>
                  <a:pt x="3181131" y="98357"/>
                  <a:pt x="3331779" y="94854"/>
                </a:cubicBezTo>
                <a:cubicBezTo>
                  <a:pt x="4215295" y="33921"/>
                  <a:pt x="3111978" y="107065"/>
                  <a:pt x="3899338" y="63323"/>
                </a:cubicBezTo>
                <a:cubicBezTo>
                  <a:pt x="4001023" y="57674"/>
                  <a:pt x="4102354" y="45733"/>
                  <a:pt x="4204138" y="42302"/>
                </a:cubicBezTo>
                <a:cubicBezTo>
                  <a:pt x="4414255" y="35219"/>
                  <a:pt x="4624551" y="35295"/>
                  <a:pt x="4834758" y="31792"/>
                </a:cubicBezTo>
                <a:cubicBezTo>
                  <a:pt x="5546763" y="-27542"/>
                  <a:pt x="4970958" y="12762"/>
                  <a:pt x="6453351" y="21281"/>
                </a:cubicBezTo>
                <a:lnTo>
                  <a:pt x="6915807" y="21281"/>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6,10:</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Und sie schrien mit lauter Stimme: Wie lange noch, Herrscher, Heiliger und Wahrhaftiger, zögerst du, zu richten und unser Blut zu rächen an denen, die auf der Erde wohnen? </a:t>
            </a:r>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414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33197B9D-A794-426F-8A25-4F227959956F}"/>
              </a:ext>
            </a:extLst>
          </p:cNvPr>
          <p:cNvSpPr/>
          <p:nvPr/>
        </p:nvSpPr>
        <p:spPr>
          <a:xfrm>
            <a:off x="4235669" y="3153103"/>
            <a:ext cx="3894243" cy="134134"/>
          </a:xfrm>
          <a:custGeom>
            <a:avLst/>
            <a:gdLst>
              <a:gd name="connsiteX0" fmla="*/ 0 w 3710152"/>
              <a:gd name="connsiteY0" fmla="*/ 0 h 136634"/>
              <a:gd name="connsiteX1" fmla="*/ 126125 w 3710152"/>
              <a:gd name="connsiteY1" fmla="*/ 10510 h 136634"/>
              <a:gd name="connsiteX2" fmla="*/ 304800 w 3710152"/>
              <a:gd name="connsiteY2" fmla="*/ 21020 h 136634"/>
              <a:gd name="connsiteX3" fmla="*/ 462456 w 3710152"/>
              <a:gd name="connsiteY3" fmla="*/ 42041 h 136634"/>
              <a:gd name="connsiteX4" fmla="*/ 567559 w 3710152"/>
              <a:gd name="connsiteY4" fmla="*/ 52551 h 136634"/>
              <a:gd name="connsiteX5" fmla="*/ 714704 w 3710152"/>
              <a:gd name="connsiteY5" fmla="*/ 73572 h 136634"/>
              <a:gd name="connsiteX6" fmla="*/ 1072056 w 3710152"/>
              <a:gd name="connsiteY6" fmla="*/ 84082 h 136634"/>
              <a:gd name="connsiteX7" fmla="*/ 1345325 w 3710152"/>
              <a:gd name="connsiteY7" fmla="*/ 105103 h 136634"/>
              <a:gd name="connsiteX8" fmla="*/ 1566042 w 3710152"/>
              <a:gd name="connsiteY8" fmla="*/ 115613 h 136634"/>
              <a:gd name="connsiteX9" fmla="*/ 1891862 w 3710152"/>
              <a:gd name="connsiteY9" fmla="*/ 136634 h 136634"/>
              <a:gd name="connsiteX10" fmla="*/ 3468414 w 3710152"/>
              <a:gd name="connsiteY10" fmla="*/ 105103 h 136634"/>
              <a:gd name="connsiteX11" fmla="*/ 3710152 w 3710152"/>
              <a:gd name="connsiteY11" fmla="*/ 105103 h 13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0152" h="136634">
                <a:moveTo>
                  <a:pt x="0" y="0"/>
                </a:moveTo>
                <a:lnTo>
                  <a:pt x="126125" y="10510"/>
                </a:lnTo>
                <a:cubicBezTo>
                  <a:pt x="185645" y="14615"/>
                  <a:pt x="245399" y="15451"/>
                  <a:pt x="304800" y="21020"/>
                </a:cubicBezTo>
                <a:cubicBezTo>
                  <a:pt x="357586" y="25969"/>
                  <a:pt x="409817" y="35724"/>
                  <a:pt x="462456" y="42041"/>
                </a:cubicBezTo>
                <a:cubicBezTo>
                  <a:pt x="497414" y="46236"/>
                  <a:pt x="532622" y="48184"/>
                  <a:pt x="567559" y="52551"/>
                </a:cubicBezTo>
                <a:cubicBezTo>
                  <a:pt x="616723" y="58696"/>
                  <a:pt x="665254" y="70481"/>
                  <a:pt x="714704" y="73572"/>
                </a:cubicBezTo>
                <a:cubicBezTo>
                  <a:pt x="833641" y="81006"/>
                  <a:pt x="952939" y="80579"/>
                  <a:pt x="1072056" y="84082"/>
                </a:cubicBezTo>
                <a:lnTo>
                  <a:pt x="1345325" y="105103"/>
                </a:lnTo>
                <a:cubicBezTo>
                  <a:pt x="1418831" y="109795"/>
                  <a:pt x="1492509" y="111371"/>
                  <a:pt x="1566042" y="115613"/>
                </a:cubicBezTo>
                <a:lnTo>
                  <a:pt x="1891862" y="136634"/>
                </a:lnTo>
                <a:cubicBezTo>
                  <a:pt x="2581921" y="115724"/>
                  <a:pt x="2358957" y="120953"/>
                  <a:pt x="3468414" y="105103"/>
                </a:cubicBezTo>
                <a:cubicBezTo>
                  <a:pt x="3548985" y="103952"/>
                  <a:pt x="3629573" y="105103"/>
                  <a:pt x="3710152" y="105103"/>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AD06DDBB-6FD6-4966-94B6-60FB41937EE8}"/>
              </a:ext>
            </a:extLst>
          </p:cNvPr>
          <p:cNvSpPr/>
          <p:nvPr/>
        </p:nvSpPr>
        <p:spPr>
          <a:xfrm>
            <a:off x="9091448" y="3194461"/>
            <a:ext cx="1439917" cy="63746"/>
          </a:xfrm>
          <a:custGeom>
            <a:avLst/>
            <a:gdLst>
              <a:gd name="connsiteX0" fmla="*/ 0 w 1439917"/>
              <a:gd name="connsiteY0" fmla="*/ 21021 h 63746"/>
              <a:gd name="connsiteX1" fmla="*/ 1051034 w 1439917"/>
              <a:gd name="connsiteY1" fmla="*/ 52552 h 63746"/>
              <a:gd name="connsiteX2" fmla="*/ 1156138 w 1439917"/>
              <a:gd name="connsiteY2" fmla="*/ 31531 h 63746"/>
              <a:gd name="connsiteX3" fmla="*/ 1439917 w 1439917"/>
              <a:gd name="connsiteY3" fmla="*/ 0 h 63746"/>
            </a:gdLst>
            <a:ahLst/>
            <a:cxnLst>
              <a:cxn ang="0">
                <a:pos x="connsiteX0" y="connsiteY0"/>
              </a:cxn>
              <a:cxn ang="0">
                <a:pos x="connsiteX1" y="connsiteY1"/>
              </a:cxn>
              <a:cxn ang="0">
                <a:pos x="connsiteX2" y="connsiteY2"/>
              </a:cxn>
              <a:cxn ang="0">
                <a:pos x="connsiteX3" y="connsiteY3"/>
              </a:cxn>
            </a:cxnLst>
            <a:rect l="l" t="t" r="r" b="b"/>
            <a:pathLst>
              <a:path w="1439917" h="63746">
                <a:moveTo>
                  <a:pt x="0" y="21021"/>
                </a:moveTo>
                <a:cubicBezTo>
                  <a:pt x="483867" y="51262"/>
                  <a:pt x="624844" y="80347"/>
                  <a:pt x="1051034" y="52552"/>
                </a:cubicBezTo>
                <a:cubicBezTo>
                  <a:pt x="1086687" y="50227"/>
                  <a:pt x="1120731" y="36316"/>
                  <a:pt x="1156138" y="31531"/>
                </a:cubicBezTo>
                <a:cubicBezTo>
                  <a:pt x="1250456" y="18785"/>
                  <a:pt x="1439917" y="0"/>
                  <a:pt x="1439917" y="0"/>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ihandform: Form 6">
            <a:extLst>
              <a:ext uri="{FF2B5EF4-FFF2-40B4-BE49-F238E27FC236}">
                <a16:creationId xmlns:a16="http://schemas.microsoft.com/office/drawing/2014/main" id="{545CBEE3-BAC2-4A59-ABD8-E388E4423CD4}"/>
              </a:ext>
            </a:extLst>
          </p:cNvPr>
          <p:cNvSpPr/>
          <p:nvPr/>
        </p:nvSpPr>
        <p:spPr>
          <a:xfrm>
            <a:off x="1681815" y="3613572"/>
            <a:ext cx="2217683" cy="52777"/>
          </a:xfrm>
          <a:custGeom>
            <a:avLst/>
            <a:gdLst>
              <a:gd name="connsiteX0" fmla="*/ 0 w 2217683"/>
              <a:gd name="connsiteY0" fmla="*/ 10611 h 52777"/>
              <a:gd name="connsiteX1" fmla="*/ 1145628 w 2217683"/>
              <a:gd name="connsiteY1" fmla="*/ 52653 h 52777"/>
              <a:gd name="connsiteX2" fmla="*/ 1303283 w 2217683"/>
              <a:gd name="connsiteY2" fmla="*/ 42142 h 52777"/>
              <a:gd name="connsiteX3" fmla="*/ 1524000 w 2217683"/>
              <a:gd name="connsiteY3" fmla="*/ 31632 h 52777"/>
              <a:gd name="connsiteX4" fmla="*/ 1765738 w 2217683"/>
              <a:gd name="connsiteY4" fmla="*/ 10611 h 52777"/>
              <a:gd name="connsiteX5" fmla="*/ 2217683 w 2217683"/>
              <a:gd name="connsiteY5" fmla="*/ 101 h 5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7683" h="52777">
                <a:moveTo>
                  <a:pt x="0" y="10611"/>
                </a:moveTo>
                <a:lnTo>
                  <a:pt x="1145628" y="52653"/>
                </a:lnTo>
                <a:cubicBezTo>
                  <a:pt x="1198281" y="53927"/>
                  <a:pt x="1250696" y="45064"/>
                  <a:pt x="1303283" y="42142"/>
                </a:cubicBezTo>
                <a:cubicBezTo>
                  <a:pt x="1376825" y="38056"/>
                  <a:pt x="1450515" y="36642"/>
                  <a:pt x="1524000" y="31632"/>
                </a:cubicBezTo>
                <a:cubicBezTo>
                  <a:pt x="1604696" y="26130"/>
                  <a:pt x="1684994" y="15361"/>
                  <a:pt x="1765738" y="10611"/>
                </a:cubicBezTo>
                <a:cubicBezTo>
                  <a:pt x="1976293" y="-1775"/>
                  <a:pt x="2034815" y="101"/>
                  <a:pt x="2217683" y="101"/>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ihandform: Form 7">
            <a:extLst>
              <a:ext uri="{FF2B5EF4-FFF2-40B4-BE49-F238E27FC236}">
                <a16:creationId xmlns:a16="http://schemas.microsoft.com/office/drawing/2014/main" id="{A6D766D1-73EA-4E2A-82E9-03433C1A4311}"/>
              </a:ext>
            </a:extLst>
          </p:cNvPr>
          <p:cNvSpPr/>
          <p:nvPr/>
        </p:nvSpPr>
        <p:spPr>
          <a:xfrm>
            <a:off x="4850524" y="3602293"/>
            <a:ext cx="2144110" cy="75334"/>
          </a:xfrm>
          <a:custGeom>
            <a:avLst/>
            <a:gdLst>
              <a:gd name="connsiteX0" fmla="*/ 0 w 2144110"/>
              <a:gd name="connsiteY0" fmla="*/ 1761 h 75334"/>
              <a:gd name="connsiteX1" fmla="*/ 567558 w 2144110"/>
              <a:gd name="connsiteY1" fmla="*/ 64823 h 75334"/>
              <a:gd name="connsiteX2" fmla="*/ 609600 w 2144110"/>
              <a:gd name="connsiteY2" fmla="*/ 75334 h 75334"/>
              <a:gd name="connsiteX3" fmla="*/ 1072055 w 2144110"/>
              <a:gd name="connsiteY3" fmla="*/ 64823 h 75334"/>
              <a:gd name="connsiteX4" fmla="*/ 1902372 w 2144110"/>
              <a:gd name="connsiteY4" fmla="*/ 33292 h 75334"/>
              <a:gd name="connsiteX5" fmla="*/ 1996965 w 2144110"/>
              <a:gd name="connsiteY5" fmla="*/ 22782 h 75334"/>
              <a:gd name="connsiteX6" fmla="*/ 2060027 w 2144110"/>
              <a:gd name="connsiteY6" fmla="*/ 1761 h 75334"/>
              <a:gd name="connsiteX7" fmla="*/ 2144110 w 2144110"/>
              <a:gd name="connsiteY7" fmla="*/ 1761 h 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110" h="75334">
                <a:moveTo>
                  <a:pt x="0" y="1761"/>
                </a:moveTo>
                <a:lnTo>
                  <a:pt x="567558" y="64823"/>
                </a:lnTo>
                <a:cubicBezTo>
                  <a:pt x="581899" y="66554"/>
                  <a:pt x="595155" y="75334"/>
                  <a:pt x="609600" y="75334"/>
                </a:cubicBezTo>
                <a:cubicBezTo>
                  <a:pt x="763791" y="75334"/>
                  <a:pt x="917908" y="68537"/>
                  <a:pt x="1072055" y="64823"/>
                </a:cubicBezTo>
                <a:cubicBezTo>
                  <a:pt x="1589444" y="52356"/>
                  <a:pt x="1379102" y="59456"/>
                  <a:pt x="1902372" y="33292"/>
                </a:cubicBezTo>
                <a:cubicBezTo>
                  <a:pt x="1933903" y="29789"/>
                  <a:pt x="1965856" y="29004"/>
                  <a:pt x="1996965" y="22782"/>
                </a:cubicBezTo>
                <a:cubicBezTo>
                  <a:pt x="2018692" y="18437"/>
                  <a:pt x="2038092" y="4895"/>
                  <a:pt x="2060027" y="1761"/>
                </a:cubicBezTo>
                <a:cubicBezTo>
                  <a:pt x="2087773" y="-2203"/>
                  <a:pt x="2116082" y="1761"/>
                  <a:pt x="2144110" y="1761"/>
                </a:cubicBezTo>
              </a:path>
            </a:pathLst>
          </a:custGeom>
          <a:noFill/>
          <a:ln w="317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76A92195-DAFA-47A7-9AB5-96F9629AC0A2}"/>
              </a:ext>
            </a:extLst>
          </p:cNvPr>
          <p:cNvSpPr/>
          <p:nvPr/>
        </p:nvSpPr>
        <p:spPr>
          <a:xfrm>
            <a:off x="3594538" y="1870842"/>
            <a:ext cx="4235669" cy="94593"/>
          </a:xfrm>
          <a:custGeom>
            <a:avLst/>
            <a:gdLst>
              <a:gd name="connsiteX0" fmla="*/ 0 w 4235669"/>
              <a:gd name="connsiteY0" fmla="*/ 94593 h 94593"/>
              <a:gd name="connsiteX1" fmla="*/ 73572 w 4235669"/>
              <a:gd name="connsiteY1" fmla="*/ 63062 h 94593"/>
              <a:gd name="connsiteX2" fmla="*/ 105103 w 4235669"/>
              <a:gd name="connsiteY2" fmla="*/ 42041 h 94593"/>
              <a:gd name="connsiteX3" fmla="*/ 168165 w 4235669"/>
              <a:gd name="connsiteY3" fmla="*/ 31531 h 94593"/>
              <a:gd name="connsiteX4" fmla="*/ 483476 w 4235669"/>
              <a:gd name="connsiteY4" fmla="*/ 0 h 94593"/>
              <a:gd name="connsiteX5" fmla="*/ 935421 w 4235669"/>
              <a:gd name="connsiteY5" fmla="*/ 10510 h 94593"/>
              <a:gd name="connsiteX6" fmla="*/ 1250731 w 4235669"/>
              <a:gd name="connsiteY6" fmla="*/ 42041 h 94593"/>
              <a:gd name="connsiteX7" fmla="*/ 1534510 w 4235669"/>
              <a:gd name="connsiteY7" fmla="*/ 52551 h 94593"/>
              <a:gd name="connsiteX8" fmla="*/ 2343807 w 4235669"/>
              <a:gd name="connsiteY8" fmla="*/ 42041 h 94593"/>
              <a:gd name="connsiteX9" fmla="*/ 2627586 w 4235669"/>
              <a:gd name="connsiteY9" fmla="*/ 31531 h 94593"/>
              <a:gd name="connsiteX10" fmla="*/ 4235669 w 4235669"/>
              <a:gd name="connsiteY10" fmla="*/ 31531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5669" h="94593">
                <a:moveTo>
                  <a:pt x="0" y="94593"/>
                </a:moveTo>
                <a:cubicBezTo>
                  <a:pt x="24524" y="84083"/>
                  <a:pt x="49708" y="74994"/>
                  <a:pt x="73572" y="63062"/>
                </a:cubicBezTo>
                <a:cubicBezTo>
                  <a:pt x="84870" y="57413"/>
                  <a:pt x="93119" y="46036"/>
                  <a:pt x="105103" y="42041"/>
                </a:cubicBezTo>
                <a:cubicBezTo>
                  <a:pt x="125320" y="35302"/>
                  <a:pt x="147219" y="35458"/>
                  <a:pt x="168165" y="31531"/>
                </a:cubicBezTo>
                <a:cubicBezTo>
                  <a:pt x="357875" y="-4040"/>
                  <a:pt x="206536" y="13847"/>
                  <a:pt x="483476" y="0"/>
                </a:cubicBezTo>
                <a:lnTo>
                  <a:pt x="935421" y="10510"/>
                </a:lnTo>
                <a:cubicBezTo>
                  <a:pt x="1226459" y="20722"/>
                  <a:pt x="933196" y="19887"/>
                  <a:pt x="1250731" y="42041"/>
                </a:cubicBezTo>
                <a:cubicBezTo>
                  <a:pt x="1345159" y="48629"/>
                  <a:pt x="1439917" y="49048"/>
                  <a:pt x="1534510" y="52551"/>
                </a:cubicBezTo>
                <a:lnTo>
                  <a:pt x="2343807" y="42041"/>
                </a:lnTo>
                <a:cubicBezTo>
                  <a:pt x="2438447" y="40221"/>
                  <a:pt x="2532930" y="32057"/>
                  <a:pt x="2627586" y="31531"/>
                </a:cubicBezTo>
                <a:lnTo>
                  <a:pt x="4235669" y="31531"/>
                </a:ln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31085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21,3-4:</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Siehe, die Wohnung Gottes bei den Menschen! Er wird bei ihnen wohnen, und sie werden sein Volk sein, und Gott selbst wird mit ihnen sein, ihr Gott.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4</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abwischen wird er jede Träne von ihren Augen, und der Tod wird nicht mehr sein, und kein Leid, kein Geschrei und kein Schmerz wird mehr sein, denn was zuerst war, ist vergangen.</a:t>
            </a:r>
          </a:p>
        </p:txBody>
      </p:sp>
    </p:spTree>
    <p:extLst>
      <p:ext uri="{BB962C8B-B14F-4D97-AF65-F5344CB8AC3E}">
        <p14:creationId xmlns:p14="http://schemas.microsoft.com/office/powerpoint/2010/main" val="308806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0" b="1" i="0" u="none" strike="noStrike" kern="1200" cap="none" spc="0" normalizeH="0" baseline="0" noProof="0" dirty="0">
                <a:ln>
                  <a:noFill/>
                </a:ln>
                <a:solidFill>
                  <a:srgbClr val="FCECCC"/>
                </a:solidFill>
                <a:effectLst/>
                <a:uLnTx/>
                <a:uFillTx/>
                <a:latin typeface="Calibri" panose="020F0502020204030204"/>
                <a:ea typeface="+mn-ea"/>
                <a:cs typeface="Arial" panose="020B0604020202020204" pitchFamily="34" charset="0"/>
              </a:rPr>
              <a:t>Gott</a:t>
            </a:r>
            <a:endParaRPr kumimoji="0" lang="de-DE" sz="1400" b="1" i="0" u="none" strike="noStrike" kern="1200" cap="none" spc="0" normalizeH="0" baseline="0" noProof="0" dirty="0">
              <a:ln>
                <a:noFill/>
              </a:ln>
              <a:solidFill>
                <a:srgbClr val="FCECCC"/>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white">
                    <a:lumMod val="75000"/>
                  </a:prstClr>
                </a:solidFill>
                <a:effectLst/>
                <a:uLnTx/>
                <a:uFillTx/>
                <a:latin typeface="Modern Love Caps" panose="04070805081001020A01" pitchFamily="82" charset="0"/>
                <a:ea typeface="+mn-ea"/>
                <a:cs typeface="+mn-cs"/>
              </a:rPr>
              <a:t>… der Sieger</a:t>
            </a:r>
            <a:endParaRPr kumimoji="0" lang="de-DE" sz="4000" b="0" i="0" u="none" strike="noStrike" kern="1200" cap="none" spc="0" normalizeH="0" baseline="0" noProof="0" dirty="0">
              <a:ln>
                <a:noFill/>
              </a:ln>
              <a:solidFill>
                <a:prstClr val="white">
                  <a:lumMod val="75000"/>
                </a:prstClr>
              </a:solidFill>
              <a:effectLst/>
              <a:uLnTx/>
              <a:uFillTx/>
              <a:latin typeface="Modern Love Caps" panose="04070805081001020A01" pitchFamily="82" charset="0"/>
              <a:ea typeface="+mn-ea"/>
              <a:cs typeface="+mn-cs"/>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313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ihandform: Form 9">
            <a:extLst>
              <a:ext uri="{FF2B5EF4-FFF2-40B4-BE49-F238E27FC236}">
                <a16:creationId xmlns:a16="http://schemas.microsoft.com/office/drawing/2014/main" id="{BABD0628-7EFB-4B6C-85DC-46F0692F65D7}"/>
              </a:ext>
            </a:extLst>
          </p:cNvPr>
          <p:cNvSpPr/>
          <p:nvPr/>
        </p:nvSpPr>
        <p:spPr>
          <a:xfrm>
            <a:off x="8944303" y="3639891"/>
            <a:ext cx="1650125" cy="52552"/>
          </a:xfrm>
          <a:custGeom>
            <a:avLst/>
            <a:gdLst>
              <a:gd name="connsiteX0" fmla="*/ 0 w 1650125"/>
              <a:gd name="connsiteY0" fmla="*/ 52552 h 52552"/>
              <a:gd name="connsiteX1" fmla="*/ 357352 w 1650125"/>
              <a:gd name="connsiteY1" fmla="*/ 31531 h 52552"/>
              <a:gd name="connsiteX2" fmla="*/ 882869 w 1650125"/>
              <a:gd name="connsiteY2" fmla="*/ 0 h 52552"/>
              <a:gd name="connsiteX3" fmla="*/ 1650125 w 1650125"/>
              <a:gd name="connsiteY3" fmla="*/ 10510 h 52552"/>
            </a:gdLst>
            <a:ahLst/>
            <a:cxnLst>
              <a:cxn ang="0">
                <a:pos x="connsiteX0" y="connsiteY0"/>
              </a:cxn>
              <a:cxn ang="0">
                <a:pos x="connsiteX1" y="connsiteY1"/>
              </a:cxn>
              <a:cxn ang="0">
                <a:pos x="connsiteX2" y="connsiteY2"/>
              </a:cxn>
              <a:cxn ang="0">
                <a:pos x="connsiteX3" y="connsiteY3"/>
              </a:cxn>
            </a:cxnLst>
            <a:rect l="l" t="t" r="r" b="b"/>
            <a:pathLst>
              <a:path w="1650125" h="52552">
                <a:moveTo>
                  <a:pt x="0" y="52552"/>
                </a:moveTo>
                <a:lnTo>
                  <a:pt x="357352" y="31531"/>
                </a:lnTo>
                <a:cubicBezTo>
                  <a:pt x="866058" y="-768"/>
                  <a:pt x="466098" y="19846"/>
                  <a:pt x="882869" y="0"/>
                </a:cubicBezTo>
                <a:cubicBezTo>
                  <a:pt x="1545013" y="11416"/>
                  <a:pt x="1289239" y="10510"/>
                  <a:pt x="1650125" y="10510"/>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69FA2F7-A9E5-42A5-9FCB-F8CDA0636132}"/>
              </a:ext>
            </a:extLst>
          </p:cNvPr>
          <p:cNvSpPr/>
          <p:nvPr/>
        </p:nvSpPr>
        <p:spPr>
          <a:xfrm>
            <a:off x="1597572" y="4043980"/>
            <a:ext cx="8303173" cy="52553"/>
          </a:xfrm>
          <a:custGeom>
            <a:avLst/>
            <a:gdLst>
              <a:gd name="connsiteX0" fmla="*/ 0 w 8303173"/>
              <a:gd name="connsiteY0" fmla="*/ 42187 h 147290"/>
              <a:gd name="connsiteX1" fmla="*/ 977462 w 8303173"/>
              <a:gd name="connsiteY1" fmla="*/ 145 h 147290"/>
              <a:gd name="connsiteX2" fmla="*/ 1524000 w 8303173"/>
              <a:gd name="connsiteY2" fmla="*/ 21166 h 147290"/>
              <a:gd name="connsiteX3" fmla="*/ 1734207 w 8303173"/>
              <a:gd name="connsiteY3" fmla="*/ 42187 h 147290"/>
              <a:gd name="connsiteX4" fmla="*/ 1954925 w 8303173"/>
              <a:gd name="connsiteY4" fmla="*/ 52697 h 147290"/>
              <a:gd name="connsiteX5" fmla="*/ 2249214 w 8303173"/>
              <a:gd name="connsiteY5" fmla="*/ 84228 h 147290"/>
              <a:gd name="connsiteX6" fmla="*/ 2469931 w 8303173"/>
              <a:gd name="connsiteY6" fmla="*/ 105249 h 147290"/>
              <a:gd name="connsiteX7" fmla="*/ 2722180 w 8303173"/>
              <a:gd name="connsiteY7" fmla="*/ 115759 h 147290"/>
              <a:gd name="connsiteX8" fmla="*/ 3026980 w 8303173"/>
              <a:gd name="connsiteY8" fmla="*/ 136780 h 147290"/>
              <a:gd name="connsiteX9" fmla="*/ 3247697 w 8303173"/>
              <a:gd name="connsiteY9" fmla="*/ 147290 h 147290"/>
              <a:gd name="connsiteX10" fmla="*/ 4046483 w 8303173"/>
              <a:gd name="connsiteY10" fmla="*/ 136780 h 147290"/>
              <a:gd name="connsiteX11" fmla="*/ 4645573 w 8303173"/>
              <a:gd name="connsiteY11" fmla="*/ 105249 h 147290"/>
              <a:gd name="connsiteX12" fmla="*/ 5202621 w 8303173"/>
              <a:gd name="connsiteY12" fmla="*/ 94739 h 147290"/>
              <a:gd name="connsiteX13" fmla="*/ 7830207 w 8303173"/>
              <a:gd name="connsiteY13" fmla="*/ 63207 h 147290"/>
              <a:gd name="connsiteX14" fmla="*/ 8103476 w 8303173"/>
              <a:gd name="connsiteY14" fmla="*/ 42187 h 147290"/>
              <a:gd name="connsiteX15" fmla="*/ 8303173 w 8303173"/>
              <a:gd name="connsiteY15" fmla="*/ 31676 h 14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03173" h="147290">
                <a:moveTo>
                  <a:pt x="0" y="42187"/>
                </a:moveTo>
                <a:lnTo>
                  <a:pt x="977462" y="145"/>
                </a:lnTo>
                <a:cubicBezTo>
                  <a:pt x="1047910" y="-1519"/>
                  <a:pt x="1401347" y="11483"/>
                  <a:pt x="1524000" y="21166"/>
                </a:cubicBezTo>
                <a:cubicBezTo>
                  <a:pt x="1594200" y="26708"/>
                  <a:pt x="1663976" y="37048"/>
                  <a:pt x="1734207" y="42187"/>
                </a:cubicBezTo>
                <a:cubicBezTo>
                  <a:pt x="1807667" y="47562"/>
                  <a:pt x="1881352" y="49194"/>
                  <a:pt x="1954925" y="52697"/>
                </a:cubicBezTo>
                <a:cubicBezTo>
                  <a:pt x="2213035" y="87112"/>
                  <a:pt x="2012180" y="63313"/>
                  <a:pt x="2249214" y="84228"/>
                </a:cubicBezTo>
                <a:cubicBezTo>
                  <a:pt x="2322833" y="90724"/>
                  <a:pt x="2396189" y="100333"/>
                  <a:pt x="2469931" y="105249"/>
                </a:cubicBezTo>
                <a:cubicBezTo>
                  <a:pt x="2553901" y="110847"/>
                  <a:pt x="2638159" y="111003"/>
                  <a:pt x="2722180" y="115759"/>
                </a:cubicBezTo>
                <a:cubicBezTo>
                  <a:pt x="2823859" y="121514"/>
                  <a:pt x="2925321" y="130680"/>
                  <a:pt x="3026980" y="136780"/>
                </a:cubicBezTo>
                <a:cubicBezTo>
                  <a:pt x="3100503" y="141191"/>
                  <a:pt x="3174125" y="143787"/>
                  <a:pt x="3247697" y="147290"/>
                </a:cubicBezTo>
                <a:lnTo>
                  <a:pt x="4046483" y="136780"/>
                </a:lnTo>
                <a:cubicBezTo>
                  <a:pt x="4605613" y="125817"/>
                  <a:pt x="4017333" y="127686"/>
                  <a:pt x="4645573" y="105249"/>
                </a:cubicBezTo>
                <a:cubicBezTo>
                  <a:pt x="4831170" y="98621"/>
                  <a:pt x="5016938" y="98242"/>
                  <a:pt x="5202621" y="94739"/>
                </a:cubicBezTo>
                <a:cubicBezTo>
                  <a:pt x="6366861" y="24178"/>
                  <a:pt x="5049428" y="97538"/>
                  <a:pt x="7830207" y="63207"/>
                </a:cubicBezTo>
                <a:cubicBezTo>
                  <a:pt x="7921559" y="62079"/>
                  <a:pt x="8012320" y="48264"/>
                  <a:pt x="8103476" y="42187"/>
                </a:cubicBezTo>
                <a:cubicBezTo>
                  <a:pt x="8169986" y="37753"/>
                  <a:pt x="8303173" y="31676"/>
                  <a:pt x="8303173" y="31676"/>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5,2-5:</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Und ich sah einen starken Engel, der mit lauter Stimme rief: Wer ist würdig, das Buch zu öffnen und seine Siegel zu lösen?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3</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niemand im Himmel oder auf der Erde oder unter der Erde vermochte das Buch zu öffnen und hineinzuschauen. […]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5</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einer von den Ältesten sagt zu mir: Weine nicht! Siehe, den Sieg errungen hat der Löwe aus dem Stamm </a:t>
            </a:r>
            <a:r>
              <a:rPr kumimoji="0" lang="de-DE" sz="28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mn-cs"/>
              </a:rPr>
              <a:t>Juda</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der Spross Davids; er kann das Buch und seine sieben Siegel öffnen.</a:t>
            </a:r>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08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C89011D2-7310-457D-9816-002BC761E872}"/>
              </a:ext>
            </a:extLst>
          </p:cNvPr>
          <p:cNvSpPr/>
          <p:nvPr/>
        </p:nvSpPr>
        <p:spPr>
          <a:xfrm>
            <a:off x="3334326" y="1485743"/>
            <a:ext cx="2089011" cy="48768"/>
          </a:xfrm>
          <a:custGeom>
            <a:avLst/>
            <a:gdLst>
              <a:gd name="connsiteX0" fmla="*/ 0 w 1967346"/>
              <a:gd name="connsiteY0" fmla="*/ 64693 h 64693"/>
              <a:gd name="connsiteX1" fmla="*/ 554182 w 1967346"/>
              <a:gd name="connsiteY1" fmla="*/ 46221 h 64693"/>
              <a:gd name="connsiteX2" fmla="*/ 720437 w 1967346"/>
              <a:gd name="connsiteY2" fmla="*/ 27748 h 64693"/>
              <a:gd name="connsiteX3" fmla="*/ 979055 w 1967346"/>
              <a:gd name="connsiteY3" fmla="*/ 18512 h 64693"/>
              <a:gd name="connsiteX4" fmla="*/ 1967346 w 1967346"/>
              <a:gd name="connsiteY4" fmla="*/ 39 h 64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46" h="64693">
                <a:moveTo>
                  <a:pt x="0" y="64693"/>
                </a:moveTo>
                <a:cubicBezTo>
                  <a:pt x="230233" y="26322"/>
                  <a:pt x="-59144" y="71776"/>
                  <a:pt x="554182" y="46221"/>
                </a:cubicBezTo>
                <a:cubicBezTo>
                  <a:pt x="609893" y="43900"/>
                  <a:pt x="664796" y="31377"/>
                  <a:pt x="720437" y="27748"/>
                </a:cubicBezTo>
                <a:cubicBezTo>
                  <a:pt x="806515" y="22134"/>
                  <a:pt x="892826" y="20843"/>
                  <a:pt x="979055" y="18512"/>
                </a:cubicBezTo>
                <a:cubicBezTo>
                  <a:pt x="1728419" y="-1741"/>
                  <a:pt x="1516401" y="39"/>
                  <a:pt x="1967346" y="39"/>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1384995"/>
          </a:xfrm>
          <a:prstGeom prst="rect">
            <a:avLst/>
          </a:prstGeom>
          <a:noFill/>
        </p:spPr>
        <p:txBody>
          <a:bodyPr wrap="square">
            <a:spAutoFit/>
          </a:bodyPr>
          <a:lstStyle/>
          <a:p>
            <a:pPr algn="just"/>
            <a:r>
              <a:rPr lang="de-DE" sz="2800" b="1" dirty="0">
                <a:solidFill>
                  <a:srgbClr val="D4B589"/>
                </a:solidFill>
                <a:effectLst/>
                <a:latin typeface="Arial" panose="020B0604020202020204" pitchFamily="34" charset="0"/>
                <a:ea typeface="SimSun" panose="02010600030101010101" pitchFamily="2" charset="-122"/>
              </a:rPr>
              <a:t>Offb 1,1:</a:t>
            </a:r>
            <a:r>
              <a:rPr lang="de-DE" sz="2800" dirty="0">
                <a:solidFill>
                  <a:srgbClr val="D4B589"/>
                </a:solidFill>
                <a:effectLst/>
                <a:latin typeface="Arial" panose="020B0604020202020204" pitchFamily="34" charset="0"/>
                <a:ea typeface="SimSun" panose="02010600030101010101" pitchFamily="2" charset="-122"/>
              </a:rPr>
              <a:t> </a:t>
            </a:r>
            <a:r>
              <a:rPr lang="de-DE" sz="2800" dirty="0">
                <a:solidFill>
                  <a:schemeClr val="bg1"/>
                </a:solidFill>
                <a:effectLst/>
                <a:latin typeface="Arial" panose="020B0604020202020204" pitchFamily="34" charset="0"/>
                <a:ea typeface="SimSun" panose="02010600030101010101" pitchFamily="2" charset="-122"/>
              </a:rPr>
              <a:t>Offenbarung Jesu Christi, die Gott ihm gab, um seinen Knechten zu zeigen, was bald geschehen muss</a:t>
            </a:r>
            <a:r>
              <a:rPr lang="de-DE" sz="2800" dirty="0">
                <a:solidFill>
                  <a:schemeClr val="bg1"/>
                </a:solidFill>
                <a:latin typeface="Arial" panose="020B0604020202020204" pitchFamily="34" charset="0"/>
                <a:ea typeface="SimSun" panose="02010600030101010101" pitchFamily="2" charset="-122"/>
              </a:rPr>
              <a:t> … </a:t>
            </a:r>
            <a:endParaRPr lang="de-DE" sz="2800" dirty="0">
              <a:solidFill>
                <a:schemeClr val="bg1"/>
              </a:solidFill>
              <a:effectLst/>
              <a:latin typeface="Arial" panose="020B0604020202020204" pitchFamily="34" charset="0"/>
              <a:ea typeface="SimSun" panose="02010600030101010101" pitchFamily="2" charset="-122"/>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Tree>
    <p:extLst>
      <p:ext uri="{BB962C8B-B14F-4D97-AF65-F5344CB8AC3E}">
        <p14:creationId xmlns:p14="http://schemas.microsoft.com/office/powerpoint/2010/main" val="1890347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ihandform: Form 9">
            <a:extLst>
              <a:ext uri="{FF2B5EF4-FFF2-40B4-BE49-F238E27FC236}">
                <a16:creationId xmlns:a16="http://schemas.microsoft.com/office/drawing/2014/main" id="{BABD0628-7EFB-4B6C-85DC-46F0692F65D7}"/>
              </a:ext>
            </a:extLst>
          </p:cNvPr>
          <p:cNvSpPr/>
          <p:nvPr/>
        </p:nvSpPr>
        <p:spPr>
          <a:xfrm>
            <a:off x="8944303" y="3639891"/>
            <a:ext cx="1650125" cy="52552"/>
          </a:xfrm>
          <a:custGeom>
            <a:avLst/>
            <a:gdLst>
              <a:gd name="connsiteX0" fmla="*/ 0 w 1650125"/>
              <a:gd name="connsiteY0" fmla="*/ 52552 h 52552"/>
              <a:gd name="connsiteX1" fmla="*/ 357352 w 1650125"/>
              <a:gd name="connsiteY1" fmla="*/ 31531 h 52552"/>
              <a:gd name="connsiteX2" fmla="*/ 882869 w 1650125"/>
              <a:gd name="connsiteY2" fmla="*/ 0 h 52552"/>
              <a:gd name="connsiteX3" fmla="*/ 1650125 w 1650125"/>
              <a:gd name="connsiteY3" fmla="*/ 10510 h 52552"/>
            </a:gdLst>
            <a:ahLst/>
            <a:cxnLst>
              <a:cxn ang="0">
                <a:pos x="connsiteX0" y="connsiteY0"/>
              </a:cxn>
              <a:cxn ang="0">
                <a:pos x="connsiteX1" y="connsiteY1"/>
              </a:cxn>
              <a:cxn ang="0">
                <a:pos x="connsiteX2" y="connsiteY2"/>
              </a:cxn>
              <a:cxn ang="0">
                <a:pos x="connsiteX3" y="connsiteY3"/>
              </a:cxn>
            </a:cxnLst>
            <a:rect l="l" t="t" r="r" b="b"/>
            <a:pathLst>
              <a:path w="1650125" h="52552">
                <a:moveTo>
                  <a:pt x="0" y="52552"/>
                </a:moveTo>
                <a:lnTo>
                  <a:pt x="357352" y="31531"/>
                </a:lnTo>
                <a:cubicBezTo>
                  <a:pt x="866058" y="-768"/>
                  <a:pt x="466098" y="19846"/>
                  <a:pt x="882869" y="0"/>
                </a:cubicBezTo>
                <a:cubicBezTo>
                  <a:pt x="1545013" y="11416"/>
                  <a:pt x="1289239" y="10510"/>
                  <a:pt x="1650125" y="10510"/>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69FA2F7-A9E5-42A5-9FCB-F8CDA0636132}"/>
              </a:ext>
            </a:extLst>
          </p:cNvPr>
          <p:cNvSpPr/>
          <p:nvPr/>
        </p:nvSpPr>
        <p:spPr>
          <a:xfrm>
            <a:off x="1597572" y="4043980"/>
            <a:ext cx="8303173" cy="52553"/>
          </a:xfrm>
          <a:custGeom>
            <a:avLst/>
            <a:gdLst>
              <a:gd name="connsiteX0" fmla="*/ 0 w 8303173"/>
              <a:gd name="connsiteY0" fmla="*/ 42187 h 147290"/>
              <a:gd name="connsiteX1" fmla="*/ 977462 w 8303173"/>
              <a:gd name="connsiteY1" fmla="*/ 145 h 147290"/>
              <a:gd name="connsiteX2" fmla="*/ 1524000 w 8303173"/>
              <a:gd name="connsiteY2" fmla="*/ 21166 h 147290"/>
              <a:gd name="connsiteX3" fmla="*/ 1734207 w 8303173"/>
              <a:gd name="connsiteY3" fmla="*/ 42187 h 147290"/>
              <a:gd name="connsiteX4" fmla="*/ 1954925 w 8303173"/>
              <a:gd name="connsiteY4" fmla="*/ 52697 h 147290"/>
              <a:gd name="connsiteX5" fmla="*/ 2249214 w 8303173"/>
              <a:gd name="connsiteY5" fmla="*/ 84228 h 147290"/>
              <a:gd name="connsiteX6" fmla="*/ 2469931 w 8303173"/>
              <a:gd name="connsiteY6" fmla="*/ 105249 h 147290"/>
              <a:gd name="connsiteX7" fmla="*/ 2722180 w 8303173"/>
              <a:gd name="connsiteY7" fmla="*/ 115759 h 147290"/>
              <a:gd name="connsiteX8" fmla="*/ 3026980 w 8303173"/>
              <a:gd name="connsiteY8" fmla="*/ 136780 h 147290"/>
              <a:gd name="connsiteX9" fmla="*/ 3247697 w 8303173"/>
              <a:gd name="connsiteY9" fmla="*/ 147290 h 147290"/>
              <a:gd name="connsiteX10" fmla="*/ 4046483 w 8303173"/>
              <a:gd name="connsiteY10" fmla="*/ 136780 h 147290"/>
              <a:gd name="connsiteX11" fmla="*/ 4645573 w 8303173"/>
              <a:gd name="connsiteY11" fmla="*/ 105249 h 147290"/>
              <a:gd name="connsiteX12" fmla="*/ 5202621 w 8303173"/>
              <a:gd name="connsiteY12" fmla="*/ 94739 h 147290"/>
              <a:gd name="connsiteX13" fmla="*/ 7830207 w 8303173"/>
              <a:gd name="connsiteY13" fmla="*/ 63207 h 147290"/>
              <a:gd name="connsiteX14" fmla="*/ 8103476 w 8303173"/>
              <a:gd name="connsiteY14" fmla="*/ 42187 h 147290"/>
              <a:gd name="connsiteX15" fmla="*/ 8303173 w 8303173"/>
              <a:gd name="connsiteY15" fmla="*/ 31676 h 14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03173" h="147290">
                <a:moveTo>
                  <a:pt x="0" y="42187"/>
                </a:moveTo>
                <a:lnTo>
                  <a:pt x="977462" y="145"/>
                </a:lnTo>
                <a:cubicBezTo>
                  <a:pt x="1047910" y="-1519"/>
                  <a:pt x="1401347" y="11483"/>
                  <a:pt x="1524000" y="21166"/>
                </a:cubicBezTo>
                <a:cubicBezTo>
                  <a:pt x="1594200" y="26708"/>
                  <a:pt x="1663976" y="37048"/>
                  <a:pt x="1734207" y="42187"/>
                </a:cubicBezTo>
                <a:cubicBezTo>
                  <a:pt x="1807667" y="47562"/>
                  <a:pt x="1881352" y="49194"/>
                  <a:pt x="1954925" y="52697"/>
                </a:cubicBezTo>
                <a:cubicBezTo>
                  <a:pt x="2213035" y="87112"/>
                  <a:pt x="2012180" y="63313"/>
                  <a:pt x="2249214" y="84228"/>
                </a:cubicBezTo>
                <a:cubicBezTo>
                  <a:pt x="2322833" y="90724"/>
                  <a:pt x="2396189" y="100333"/>
                  <a:pt x="2469931" y="105249"/>
                </a:cubicBezTo>
                <a:cubicBezTo>
                  <a:pt x="2553901" y="110847"/>
                  <a:pt x="2638159" y="111003"/>
                  <a:pt x="2722180" y="115759"/>
                </a:cubicBezTo>
                <a:cubicBezTo>
                  <a:pt x="2823859" y="121514"/>
                  <a:pt x="2925321" y="130680"/>
                  <a:pt x="3026980" y="136780"/>
                </a:cubicBezTo>
                <a:cubicBezTo>
                  <a:pt x="3100503" y="141191"/>
                  <a:pt x="3174125" y="143787"/>
                  <a:pt x="3247697" y="147290"/>
                </a:cubicBezTo>
                <a:lnTo>
                  <a:pt x="4046483" y="136780"/>
                </a:lnTo>
                <a:cubicBezTo>
                  <a:pt x="4605613" y="125817"/>
                  <a:pt x="4017333" y="127686"/>
                  <a:pt x="4645573" y="105249"/>
                </a:cubicBezTo>
                <a:cubicBezTo>
                  <a:pt x="4831170" y="98621"/>
                  <a:pt x="5016938" y="98242"/>
                  <a:pt x="5202621" y="94739"/>
                </a:cubicBezTo>
                <a:cubicBezTo>
                  <a:pt x="6366861" y="24178"/>
                  <a:pt x="5049428" y="97538"/>
                  <a:pt x="7830207" y="63207"/>
                </a:cubicBezTo>
                <a:cubicBezTo>
                  <a:pt x="7921559" y="62079"/>
                  <a:pt x="8012320" y="48264"/>
                  <a:pt x="8103476" y="42187"/>
                </a:cubicBezTo>
                <a:cubicBezTo>
                  <a:pt x="8169986" y="37753"/>
                  <a:pt x="8303173" y="31676"/>
                  <a:pt x="8303173" y="31676"/>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Offb 5,2-5:</a:t>
            </a:r>
            <a:r>
              <a:rPr kumimoji="0" lang="de-DE" sz="2800" b="0" i="0" u="none" strike="noStrike" kern="1200" cap="none" spc="0" normalizeH="0" baseline="0" noProof="0" dirty="0">
                <a:ln>
                  <a:noFill/>
                </a:ln>
                <a:solidFill>
                  <a:srgbClr val="D4B589"/>
                </a:solidFill>
                <a:effectLst/>
                <a:uLnTx/>
                <a:uFillTx/>
                <a:latin typeface="Arial" panose="020B0604020202020204" pitchFamily="34" charset="0"/>
                <a:ea typeface="SimSun" panose="02010600030101010101" pitchFamily="2" charset="-122"/>
                <a:cs typeface="+mn-cs"/>
              </a:rPr>
              <a:t>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Und ich sah einen starken Engel, der mit lauter Stimme rief: Wer ist würdig, das Buch zu öffnen und seine Siegel zu lösen?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3</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niemand im Himmel oder auf der Erde oder unter der Erde vermochte das Buch zu öffnen und hineinzuschauen. […] </a:t>
            </a:r>
            <a:r>
              <a:rPr kumimoji="0" lang="de-DE" sz="2800" b="0" i="0" u="none" strike="noStrike" kern="1200" cap="none" spc="0" normalizeH="0" baseline="30000" noProof="0" dirty="0">
                <a:ln>
                  <a:noFill/>
                </a:ln>
                <a:solidFill>
                  <a:prstClr val="white"/>
                </a:solidFill>
                <a:effectLst/>
                <a:uLnTx/>
                <a:uFillTx/>
                <a:latin typeface="Arial" panose="020B0604020202020204" pitchFamily="34" charset="0"/>
                <a:ea typeface="SimSun" panose="02010600030101010101" pitchFamily="2" charset="-122"/>
                <a:cs typeface="+mn-cs"/>
              </a:rPr>
              <a:t>5</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Und einer von den Ältesten sagt zu mir: Weine nicht! Siehe, den Sieg errungen hat der Löwe aus dem Stamm </a:t>
            </a:r>
            <a:r>
              <a:rPr kumimoji="0" lang="de-DE" sz="28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mn-cs"/>
              </a:rPr>
              <a:t>Juda</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mn-cs"/>
              </a:rPr>
              <a:t>, der Spross Davids; er kann das Buch und seine sieben Siegel öffnen.</a:t>
            </a:r>
          </a:p>
        </p:txBody>
      </p:sp>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ihandform: Form 11">
            <a:extLst>
              <a:ext uri="{FF2B5EF4-FFF2-40B4-BE49-F238E27FC236}">
                <a16:creationId xmlns:a16="http://schemas.microsoft.com/office/drawing/2014/main" id="{7219B734-1CD2-4AEF-A2E6-870FA866ABCC}"/>
              </a:ext>
            </a:extLst>
          </p:cNvPr>
          <p:cNvSpPr/>
          <p:nvPr/>
        </p:nvSpPr>
        <p:spPr>
          <a:xfrm>
            <a:off x="3988676" y="3665651"/>
            <a:ext cx="704193" cy="723096"/>
          </a:xfrm>
          <a:custGeom>
            <a:avLst/>
            <a:gdLst>
              <a:gd name="connsiteX0" fmla="*/ 651641 w 704193"/>
              <a:gd name="connsiteY0" fmla="*/ 137515 h 723096"/>
              <a:gd name="connsiteX1" fmla="*/ 126124 w 704193"/>
              <a:gd name="connsiteY1" fmla="*/ 116494 h 723096"/>
              <a:gd name="connsiteX2" fmla="*/ 73572 w 704193"/>
              <a:gd name="connsiteY2" fmla="*/ 137515 h 723096"/>
              <a:gd name="connsiteX3" fmla="*/ 42041 w 704193"/>
              <a:gd name="connsiteY3" fmla="*/ 148025 h 723096"/>
              <a:gd name="connsiteX4" fmla="*/ 31531 w 704193"/>
              <a:gd name="connsiteY4" fmla="*/ 179556 h 723096"/>
              <a:gd name="connsiteX5" fmla="*/ 10510 w 704193"/>
              <a:gd name="connsiteY5" fmla="*/ 211087 h 723096"/>
              <a:gd name="connsiteX6" fmla="*/ 0 w 704193"/>
              <a:gd name="connsiteY6" fmla="*/ 274149 h 723096"/>
              <a:gd name="connsiteX7" fmla="*/ 10510 w 704193"/>
              <a:gd name="connsiteY7" fmla="*/ 494866 h 723096"/>
              <a:gd name="connsiteX8" fmla="*/ 42041 w 704193"/>
              <a:gd name="connsiteY8" fmla="*/ 557928 h 723096"/>
              <a:gd name="connsiteX9" fmla="*/ 147145 w 704193"/>
              <a:gd name="connsiteY9" fmla="*/ 652521 h 723096"/>
              <a:gd name="connsiteX10" fmla="*/ 178676 w 704193"/>
              <a:gd name="connsiteY10" fmla="*/ 673542 h 723096"/>
              <a:gd name="connsiteX11" fmla="*/ 231227 w 704193"/>
              <a:gd name="connsiteY11" fmla="*/ 684053 h 723096"/>
              <a:gd name="connsiteX12" fmla="*/ 273269 w 704193"/>
              <a:gd name="connsiteY12" fmla="*/ 705073 h 723096"/>
              <a:gd name="connsiteX13" fmla="*/ 641131 w 704193"/>
              <a:gd name="connsiteY13" fmla="*/ 673542 h 723096"/>
              <a:gd name="connsiteX14" fmla="*/ 672662 w 704193"/>
              <a:gd name="connsiteY14" fmla="*/ 610480 h 723096"/>
              <a:gd name="connsiteX15" fmla="*/ 683172 w 704193"/>
              <a:gd name="connsiteY15" fmla="*/ 568439 h 723096"/>
              <a:gd name="connsiteX16" fmla="*/ 704193 w 704193"/>
              <a:gd name="connsiteY16" fmla="*/ 473846 h 723096"/>
              <a:gd name="connsiteX17" fmla="*/ 672662 w 704193"/>
              <a:gd name="connsiteY17" fmla="*/ 158535 h 723096"/>
              <a:gd name="connsiteX18" fmla="*/ 641131 w 704193"/>
              <a:gd name="connsiteY18" fmla="*/ 63942 h 723096"/>
              <a:gd name="connsiteX19" fmla="*/ 567558 w 704193"/>
              <a:gd name="connsiteY19" fmla="*/ 32411 h 723096"/>
              <a:gd name="connsiteX20" fmla="*/ 483476 w 704193"/>
              <a:gd name="connsiteY20" fmla="*/ 880 h 723096"/>
              <a:gd name="connsiteX21" fmla="*/ 441434 w 704193"/>
              <a:gd name="connsiteY21" fmla="*/ 880 h 72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4193" h="723096">
                <a:moveTo>
                  <a:pt x="651641" y="137515"/>
                </a:moveTo>
                <a:cubicBezTo>
                  <a:pt x="407494" y="111356"/>
                  <a:pt x="356698" y="90875"/>
                  <a:pt x="126124" y="116494"/>
                </a:cubicBezTo>
                <a:cubicBezTo>
                  <a:pt x="107373" y="118577"/>
                  <a:pt x="91238" y="130890"/>
                  <a:pt x="73572" y="137515"/>
                </a:cubicBezTo>
                <a:cubicBezTo>
                  <a:pt x="63199" y="141405"/>
                  <a:pt x="52551" y="144522"/>
                  <a:pt x="42041" y="148025"/>
                </a:cubicBezTo>
                <a:cubicBezTo>
                  <a:pt x="38538" y="158535"/>
                  <a:pt x="36486" y="169647"/>
                  <a:pt x="31531" y="179556"/>
                </a:cubicBezTo>
                <a:cubicBezTo>
                  <a:pt x="25882" y="190854"/>
                  <a:pt x="14505" y="199103"/>
                  <a:pt x="10510" y="211087"/>
                </a:cubicBezTo>
                <a:cubicBezTo>
                  <a:pt x="3771" y="231304"/>
                  <a:pt x="3503" y="253128"/>
                  <a:pt x="0" y="274149"/>
                </a:cubicBezTo>
                <a:cubicBezTo>
                  <a:pt x="3503" y="347721"/>
                  <a:pt x="4393" y="421465"/>
                  <a:pt x="10510" y="494866"/>
                </a:cubicBezTo>
                <a:cubicBezTo>
                  <a:pt x="12189" y="515018"/>
                  <a:pt x="29498" y="543817"/>
                  <a:pt x="42041" y="557928"/>
                </a:cubicBezTo>
                <a:cubicBezTo>
                  <a:pt x="84817" y="606051"/>
                  <a:pt x="100574" y="619256"/>
                  <a:pt x="147145" y="652521"/>
                </a:cubicBezTo>
                <a:cubicBezTo>
                  <a:pt x="157424" y="659863"/>
                  <a:pt x="166848" y="669106"/>
                  <a:pt x="178676" y="673542"/>
                </a:cubicBezTo>
                <a:cubicBezTo>
                  <a:pt x="195402" y="679815"/>
                  <a:pt x="213710" y="680549"/>
                  <a:pt x="231227" y="684053"/>
                </a:cubicBezTo>
                <a:cubicBezTo>
                  <a:pt x="245241" y="691060"/>
                  <a:pt x="257607" y="704638"/>
                  <a:pt x="273269" y="705073"/>
                </a:cubicBezTo>
                <a:cubicBezTo>
                  <a:pt x="592566" y="713942"/>
                  <a:pt x="519614" y="754555"/>
                  <a:pt x="641131" y="673542"/>
                </a:cubicBezTo>
                <a:cubicBezTo>
                  <a:pt x="685414" y="540688"/>
                  <a:pt x="611542" y="753092"/>
                  <a:pt x="672662" y="610480"/>
                </a:cubicBezTo>
                <a:cubicBezTo>
                  <a:pt x="678352" y="597203"/>
                  <a:pt x="679924" y="582514"/>
                  <a:pt x="683172" y="568439"/>
                </a:cubicBezTo>
                <a:cubicBezTo>
                  <a:pt x="690435" y="536966"/>
                  <a:pt x="697186" y="505377"/>
                  <a:pt x="704193" y="473846"/>
                </a:cubicBezTo>
                <a:cubicBezTo>
                  <a:pt x="686829" y="57128"/>
                  <a:pt x="721855" y="338909"/>
                  <a:pt x="672662" y="158535"/>
                </a:cubicBezTo>
                <a:cubicBezTo>
                  <a:pt x="664692" y="129311"/>
                  <a:pt x="665216" y="88027"/>
                  <a:pt x="641131" y="63942"/>
                </a:cubicBezTo>
                <a:cubicBezTo>
                  <a:pt x="626366" y="49176"/>
                  <a:pt x="587659" y="39949"/>
                  <a:pt x="567558" y="32411"/>
                </a:cubicBezTo>
                <a:cubicBezTo>
                  <a:pt x="567014" y="32207"/>
                  <a:pt x="496325" y="2716"/>
                  <a:pt x="483476" y="880"/>
                </a:cubicBezTo>
                <a:cubicBezTo>
                  <a:pt x="469603" y="-1102"/>
                  <a:pt x="455448" y="880"/>
                  <a:pt x="441434" y="880"/>
                </a:cubicBezTo>
              </a:path>
            </a:pathLst>
          </a:cu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8456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20A4A45-2D25-4140-B625-C1E475B74B0C}"/>
              </a:ext>
            </a:extLst>
          </p:cNvPr>
          <p:cNvSpPr txBox="1"/>
          <p:nvPr/>
        </p:nvSpPr>
        <p:spPr>
          <a:xfrm>
            <a:off x="0" y="1398095"/>
            <a:ext cx="12192000" cy="2492990"/>
          </a:xfrm>
          <a:prstGeom prst="rect">
            <a:avLst/>
          </a:prstGeom>
          <a:noFill/>
        </p:spPr>
        <p:txBody>
          <a:bodyPr wrap="square">
            <a:spAutoFit/>
          </a:bodyPr>
          <a:lstStyle/>
          <a:p>
            <a:pPr algn="ctr"/>
            <a:r>
              <a:rPr lang="el-GR" sz="13800" dirty="0">
                <a:solidFill>
                  <a:schemeClr val="bg1"/>
                </a:solidFill>
                <a:latin typeface="Times New Roman" panose="02020603050405020304" pitchFamily="18" charset="0"/>
                <a:ea typeface="SBL Greek" panose="02000000000000000000" pitchFamily="2" charset="0"/>
                <a:cs typeface="Times New Roman" panose="02020603050405020304" pitchFamily="18" charset="0"/>
              </a:rPr>
              <a:t>τετέλεσται</a:t>
            </a:r>
            <a:endParaRPr lang="de-DE" sz="13800" dirty="0">
              <a:solidFill>
                <a:schemeClr val="bg1"/>
              </a:solidFill>
              <a:latin typeface="Times New Roman" panose="02020603050405020304" pitchFamily="18" charset="0"/>
              <a:ea typeface="SBL Greek" panose="02000000000000000000" pitchFamily="2" charset="0"/>
              <a:cs typeface="Times New Roman" panose="02020603050405020304" pitchFamily="18" charset="0"/>
            </a:endParaRPr>
          </a:p>
          <a:p>
            <a:pPr algn="ctr"/>
            <a:r>
              <a:rPr lang="de-DE" dirty="0">
                <a:solidFill>
                  <a:schemeClr val="bg1"/>
                </a:solidFill>
                <a:latin typeface="Times New Roman" panose="02020603050405020304" pitchFamily="18" charset="0"/>
                <a:ea typeface="SBL Greek" panose="02000000000000000000" pitchFamily="2" charset="0"/>
                <a:cs typeface="Times New Roman" panose="02020603050405020304" pitchFamily="18" charset="0"/>
              </a:rPr>
              <a:t>Johannes 19,30</a:t>
            </a:r>
          </a:p>
        </p:txBody>
      </p:sp>
    </p:spTree>
    <p:extLst>
      <p:ext uri="{BB962C8B-B14F-4D97-AF65-F5344CB8AC3E}">
        <p14:creationId xmlns:p14="http://schemas.microsoft.com/office/powerpoint/2010/main" val="3024627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0" b="1" i="0" u="none" strike="noStrike" kern="1200" cap="none" spc="0" normalizeH="0" baseline="0" noProof="0" dirty="0">
                <a:ln>
                  <a:noFill/>
                </a:ln>
                <a:solidFill>
                  <a:srgbClr val="FCECCC"/>
                </a:solidFill>
                <a:effectLst/>
                <a:uLnTx/>
                <a:uFillTx/>
                <a:latin typeface="Calibri" panose="020F0502020204030204"/>
                <a:ea typeface="+mn-ea"/>
                <a:cs typeface="Arial" panose="020B0604020202020204" pitchFamily="34" charset="0"/>
              </a:rPr>
              <a:t>Gott</a:t>
            </a:r>
            <a:endParaRPr kumimoji="0" lang="de-DE" sz="1400" b="1" i="0" u="none" strike="noStrike" kern="1200" cap="none" spc="0" normalizeH="0" baseline="0" noProof="0" dirty="0">
              <a:ln>
                <a:noFill/>
              </a:ln>
              <a:solidFill>
                <a:srgbClr val="FCECCC"/>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white">
                    <a:lumMod val="75000"/>
                  </a:prstClr>
                </a:solidFill>
                <a:effectLst/>
                <a:uLnTx/>
                <a:uFillTx/>
                <a:latin typeface="Modern Love Caps" panose="04070805081001020A01" pitchFamily="82" charset="0"/>
                <a:ea typeface="+mn-ea"/>
                <a:cs typeface="+mn-cs"/>
              </a:rPr>
              <a:t>„Der Allmächtige“</a:t>
            </a:r>
            <a:endParaRPr kumimoji="0" lang="de-DE" sz="4000" b="0" i="0" u="none" strike="noStrike" kern="1200" cap="none" spc="0" normalizeH="0" baseline="0" noProof="0" dirty="0">
              <a:ln>
                <a:noFill/>
              </a:ln>
              <a:solidFill>
                <a:prstClr val="white">
                  <a:lumMod val="75000"/>
                </a:prstClr>
              </a:solidFill>
              <a:effectLst/>
              <a:uLnTx/>
              <a:uFillTx/>
              <a:latin typeface="Modern Love Caps" panose="04070805081001020A01" pitchFamily="82" charset="0"/>
              <a:ea typeface="+mn-ea"/>
              <a:cs typeface="+mn-cs"/>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29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4401205"/>
          </a:xfrm>
          <a:prstGeom prst="rect">
            <a:avLst/>
          </a:prstGeom>
          <a:noFill/>
        </p:spPr>
        <p:txBody>
          <a:bodyPr wrap="square">
            <a:spAutoFit/>
          </a:bodyPr>
          <a:lstStyle/>
          <a:p>
            <a:pPr algn="just"/>
            <a:r>
              <a:rPr lang="de-DE" sz="2800" b="1" dirty="0">
                <a:solidFill>
                  <a:srgbClr val="D4B589"/>
                </a:solidFill>
                <a:effectLst/>
                <a:latin typeface="Arial" panose="020B0604020202020204" pitchFamily="34" charset="0"/>
                <a:ea typeface="SimSun" panose="02010600030101010101" pitchFamily="2" charset="-122"/>
              </a:rPr>
              <a:t>2Kön 6,15-17:</a:t>
            </a:r>
            <a:r>
              <a:rPr lang="de-DE" sz="2800" dirty="0">
                <a:solidFill>
                  <a:srgbClr val="D4B589"/>
                </a:solidFill>
                <a:effectLst/>
                <a:latin typeface="Arial" panose="020B0604020202020204" pitchFamily="34" charset="0"/>
                <a:ea typeface="SimSun" panose="02010600030101010101" pitchFamily="2" charset="-122"/>
              </a:rPr>
              <a:t> </a:t>
            </a:r>
            <a:r>
              <a:rPr lang="de-DE" sz="2800" dirty="0">
                <a:solidFill>
                  <a:schemeClr val="bg1"/>
                </a:solidFill>
                <a:effectLst/>
                <a:latin typeface="Arial" panose="020B0604020202020204" pitchFamily="34" charset="0"/>
                <a:ea typeface="SimSun" panose="02010600030101010101" pitchFamily="2" charset="-122"/>
              </a:rPr>
              <a:t>Und in der Frühe machte sich der Diener des Gottesmannes auf, ging hinaus, und sieh, rings um die Stadt lag ein Heer mit Pferden und Wagen. Da sagte sein Diener zu ihm: Ach, mein Herr, was sollen wir tun? </a:t>
            </a:r>
            <a:r>
              <a:rPr lang="de-DE" sz="2800" baseline="30000" dirty="0">
                <a:solidFill>
                  <a:schemeClr val="bg1"/>
                </a:solidFill>
                <a:effectLst/>
                <a:latin typeface="Arial" panose="020B0604020202020204" pitchFamily="34" charset="0"/>
                <a:ea typeface="SimSun" panose="02010600030101010101" pitchFamily="2" charset="-122"/>
              </a:rPr>
              <a:t>16</a:t>
            </a:r>
            <a:r>
              <a:rPr lang="de-DE" sz="2800" dirty="0">
                <a:solidFill>
                  <a:schemeClr val="bg1"/>
                </a:solidFill>
                <a:effectLst/>
                <a:latin typeface="Arial" panose="020B0604020202020204" pitchFamily="34" charset="0"/>
                <a:ea typeface="SimSun" panose="02010600030101010101" pitchFamily="2" charset="-122"/>
              </a:rPr>
              <a:t> Und er sprach: Fürchte dich nicht, denn die bei uns sind, sind zahlreicher als die bei ihnen. </a:t>
            </a:r>
            <a:r>
              <a:rPr lang="de-DE" sz="2800" baseline="30000" dirty="0">
                <a:solidFill>
                  <a:schemeClr val="bg1"/>
                </a:solidFill>
                <a:effectLst/>
                <a:latin typeface="Arial" panose="020B0604020202020204" pitchFamily="34" charset="0"/>
                <a:ea typeface="SimSun" panose="02010600030101010101" pitchFamily="2" charset="-122"/>
              </a:rPr>
              <a:t>17</a:t>
            </a:r>
            <a:r>
              <a:rPr lang="de-DE" sz="2800" dirty="0">
                <a:solidFill>
                  <a:schemeClr val="bg1"/>
                </a:solidFill>
                <a:effectLst/>
                <a:latin typeface="Arial" panose="020B0604020202020204" pitchFamily="34" charset="0"/>
                <a:ea typeface="SimSun" panose="02010600030101010101" pitchFamily="2" charset="-122"/>
              </a:rPr>
              <a:t> Und Elisa betete: HERR, öffne ihm doch die Augen, dass er sieht! Und der HERR öffnete dem Diener die Augen, und er sah, und sieh, rings um Elisa war der Berg voller Pferde und Wagen aus Feuer.</a:t>
            </a:r>
            <a:endParaRPr lang="de-DE" sz="4400" dirty="0">
              <a:solidFill>
                <a:schemeClr val="bg1"/>
              </a:solidFill>
              <a:effectLst/>
              <a:latin typeface="Times New Roman" panose="02020603050405020304" pitchFamily="18" charset="0"/>
              <a:ea typeface="SimSun" panose="02010600030101010101" pitchFamily="2" charset="-122"/>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Tree>
    <p:extLst>
      <p:ext uri="{BB962C8B-B14F-4D97-AF65-F5344CB8AC3E}">
        <p14:creationId xmlns:p14="http://schemas.microsoft.com/office/powerpoint/2010/main" val="130648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88FB92B-EFB6-4084-8ADC-55CF05FF29C3}"/>
              </a:ext>
            </a:extLst>
          </p:cNvPr>
          <p:cNvSpPr/>
          <p:nvPr/>
        </p:nvSpPr>
        <p:spPr>
          <a:xfrm>
            <a:off x="269874" y="237968"/>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13" name="Rechteck 12">
            <a:extLst>
              <a:ext uri="{FF2B5EF4-FFF2-40B4-BE49-F238E27FC236}">
                <a16:creationId xmlns:a16="http://schemas.microsoft.com/office/drawing/2014/main" id="{54597F5A-45A6-48B2-BDE8-E8699E69BE81}"/>
              </a:ext>
            </a:extLst>
          </p:cNvPr>
          <p:cNvSpPr/>
          <p:nvPr/>
        </p:nvSpPr>
        <p:spPr>
          <a:xfrm rot="5400000">
            <a:off x="1429040" y="-921196"/>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
        <p:nvSpPr>
          <p:cNvPr id="6" name="Freihandform: Form 5">
            <a:extLst>
              <a:ext uri="{FF2B5EF4-FFF2-40B4-BE49-F238E27FC236}">
                <a16:creationId xmlns:a16="http://schemas.microsoft.com/office/drawing/2014/main" id="{BA82A5B0-2FBF-4DE6-9CA0-5EE170F8C384}"/>
              </a:ext>
            </a:extLst>
          </p:cNvPr>
          <p:cNvSpPr/>
          <p:nvPr/>
        </p:nvSpPr>
        <p:spPr>
          <a:xfrm>
            <a:off x="2890345" y="4025207"/>
            <a:ext cx="7630510" cy="94849"/>
          </a:xfrm>
          <a:custGeom>
            <a:avLst/>
            <a:gdLst>
              <a:gd name="connsiteX0" fmla="*/ 0 w 7630510"/>
              <a:gd name="connsiteY0" fmla="*/ 94849 h 94849"/>
              <a:gd name="connsiteX1" fmla="*/ 63062 w 7630510"/>
              <a:gd name="connsiteY1" fmla="*/ 63318 h 94849"/>
              <a:gd name="connsiteX2" fmla="*/ 199696 w 7630510"/>
              <a:gd name="connsiteY2" fmla="*/ 31787 h 94849"/>
              <a:gd name="connsiteX3" fmla="*/ 2596055 w 7630510"/>
              <a:gd name="connsiteY3" fmla="*/ 42297 h 94849"/>
              <a:gd name="connsiteX4" fmla="*/ 2932386 w 7630510"/>
              <a:gd name="connsiteY4" fmla="*/ 63318 h 94849"/>
              <a:gd name="connsiteX5" fmla="*/ 3289738 w 7630510"/>
              <a:gd name="connsiteY5" fmla="*/ 73829 h 94849"/>
              <a:gd name="connsiteX6" fmla="*/ 3752193 w 7630510"/>
              <a:gd name="connsiteY6" fmla="*/ 63318 h 94849"/>
              <a:gd name="connsiteX7" fmla="*/ 3909848 w 7630510"/>
              <a:gd name="connsiteY7" fmla="*/ 52808 h 94849"/>
              <a:gd name="connsiteX8" fmla="*/ 6022427 w 7630510"/>
              <a:gd name="connsiteY8" fmla="*/ 21277 h 94849"/>
              <a:gd name="connsiteX9" fmla="*/ 7630510 w 7630510"/>
              <a:gd name="connsiteY9" fmla="*/ 256 h 9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0510" h="94849">
                <a:moveTo>
                  <a:pt x="0" y="94849"/>
                </a:moveTo>
                <a:cubicBezTo>
                  <a:pt x="21021" y="84339"/>
                  <a:pt x="41586" y="72863"/>
                  <a:pt x="63062" y="63318"/>
                </a:cubicBezTo>
                <a:cubicBezTo>
                  <a:pt x="98746" y="47459"/>
                  <a:pt x="179644" y="35798"/>
                  <a:pt x="199696" y="31787"/>
                </a:cubicBezTo>
                <a:lnTo>
                  <a:pt x="2596055" y="42297"/>
                </a:lnTo>
                <a:cubicBezTo>
                  <a:pt x="2708377" y="43593"/>
                  <a:pt x="2820173" y="58217"/>
                  <a:pt x="2932386" y="63318"/>
                </a:cubicBezTo>
                <a:cubicBezTo>
                  <a:pt x="3051432" y="68729"/>
                  <a:pt x="3170621" y="70325"/>
                  <a:pt x="3289738" y="73829"/>
                </a:cubicBezTo>
                <a:lnTo>
                  <a:pt x="3752193" y="63318"/>
                </a:lnTo>
                <a:cubicBezTo>
                  <a:pt x="3804831" y="61534"/>
                  <a:pt x="3857192" y="53944"/>
                  <a:pt x="3909848" y="52808"/>
                </a:cubicBezTo>
                <a:lnTo>
                  <a:pt x="6022427" y="21277"/>
                </a:lnTo>
                <a:cubicBezTo>
                  <a:pt x="7474504" y="-3903"/>
                  <a:pt x="6550512" y="256"/>
                  <a:pt x="7630510" y="256"/>
                </a:cubicBezTo>
              </a:path>
            </a:pathLst>
          </a:custGeom>
          <a:noFill/>
          <a:ln w="317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8CE517E-9252-4BFA-949E-F542B74E724E}"/>
              </a:ext>
            </a:extLst>
          </p:cNvPr>
          <p:cNvSpPr txBox="1"/>
          <p:nvPr/>
        </p:nvSpPr>
        <p:spPr>
          <a:xfrm>
            <a:off x="1597572" y="1223124"/>
            <a:ext cx="9112469" cy="4401205"/>
          </a:xfrm>
          <a:prstGeom prst="rect">
            <a:avLst/>
          </a:prstGeom>
          <a:noFill/>
        </p:spPr>
        <p:txBody>
          <a:bodyPr wrap="square">
            <a:spAutoFit/>
          </a:bodyPr>
          <a:lstStyle/>
          <a:p>
            <a:pPr algn="just"/>
            <a:r>
              <a:rPr lang="de-DE" sz="2800" b="1" dirty="0">
                <a:solidFill>
                  <a:srgbClr val="D4B589"/>
                </a:solidFill>
                <a:effectLst/>
                <a:latin typeface="Arial" panose="020B0604020202020204" pitchFamily="34" charset="0"/>
                <a:ea typeface="SimSun" panose="02010600030101010101" pitchFamily="2" charset="-122"/>
              </a:rPr>
              <a:t>2Kön 6,15-17:</a:t>
            </a:r>
            <a:r>
              <a:rPr lang="de-DE" sz="2800" dirty="0">
                <a:solidFill>
                  <a:srgbClr val="D4B589"/>
                </a:solidFill>
                <a:effectLst/>
                <a:latin typeface="Arial" panose="020B0604020202020204" pitchFamily="34" charset="0"/>
                <a:ea typeface="SimSun" panose="02010600030101010101" pitchFamily="2" charset="-122"/>
              </a:rPr>
              <a:t> </a:t>
            </a:r>
            <a:r>
              <a:rPr lang="de-DE" sz="2800" dirty="0">
                <a:solidFill>
                  <a:schemeClr val="bg1"/>
                </a:solidFill>
                <a:effectLst/>
                <a:latin typeface="Arial" panose="020B0604020202020204" pitchFamily="34" charset="0"/>
                <a:ea typeface="SimSun" panose="02010600030101010101" pitchFamily="2" charset="-122"/>
              </a:rPr>
              <a:t>Und in der Frühe machte sich der Diener des Gottesmannes auf, ging hinaus, und sieh, rings um die Stadt lag ein Heer mit Pferden und Wagen. Da sagte sein Diener zu ihm: Ach, mein Herr, was sollen wir tun? </a:t>
            </a:r>
            <a:r>
              <a:rPr lang="de-DE" sz="2800" baseline="30000" dirty="0">
                <a:solidFill>
                  <a:schemeClr val="bg1"/>
                </a:solidFill>
                <a:effectLst/>
                <a:latin typeface="Arial" panose="020B0604020202020204" pitchFamily="34" charset="0"/>
                <a:ea typeface="SimSun" panose="02010600030101010101" pitchFamily="2" charset="-122"/>
              </a:rPr>
              <a:t>16</a:t>
            </a:r>
            <a:r>
              <a:rPr lang="de-DE" sz="2800" dirty="0">
                <a:solidFill>
                  <a:schemeClr val="bg1"/>
                </a:solidFill>
                <a:effectLst/>
                <a:latin typeface="Arial" panose="020B0604020202020204" pitchFamily="34" charset="0"/>
                <a:ea typeface="SimSun" panose="02010600030101010101" pitchFamily="2" charset="-122"/>
              </a:rPr>
              <a:t> Und er sprach: Fürchte dich nicht, denn die bei uns sind, sind zahlreicher als die bei ihnen. </a:t>
            </a:r>
            <a:r>
              <a:rPr lang="de-DE" sz="2800" baseline="30000" dirty="0">
                <a:solidFill>
                  <a:schemeClr val="bg1"/>
                </a:solidFill>
                <a:effectLst/>
                <a:latin typeface="Arial" panose="020B0604020202020204" pitchFamily="34" charset="0"/>
                <a:ea typeface="SimSun" panose="02010600030101010101" pitchFamily="2" charset="-122"/>
              </a:rPr>
              <a:t>17</a:t>
            </a:r>
            <a:r>
              <a:rPr lang="de-DE" sz="2800" dirty="0">
                <a:solidFill>
                  <a:schemeClr val="bg1"/>
                </a:solidFill>
                <a:effectLst/>
                <a:latin typeface="Arial" panose="020B0604020202020204" pitchFamily="34" charset="0"/>
                <a:ea typeface="SimSun" panose="02010600030101010101" pitchFamily="2" charset="-122"/>
              </a:rPr>
              <a:t> Und Elisa betete: HERR, öffne ihm doch die Augen, dass er sieht! Und der HERR öffnete dem Diener die Augen, und er sah, und sieh, rings um Elisa war der Berg voller Pferde und Wagen aus Feuer.</a:t>
            </a:r>
            <a:endParaRPr lang="de-DE" sz="4400" dirty="0">
              <a:solidFill>
                <a:schemeClr val="bg1"/>
              </a:solidFill>
              <a:effectLst/>
              <a:latin typeface="Times New Roman" panose="02020603050405020304" pitchFamily="18" charset="0"/>
              <a:ea typeface="SimSun" panose="02010600030101010101" pitchFamily="2" charset="-122"/>
            </a:endParaRPr>
          </a:p>
        </p:txBody>
      </p:sp>
      <p:sp>
        <p:nvSpPr>
          <p:cNvPr id="4" name="Rechteck 3">
            <a:extLst>
              <a:ext uri="{FF2B5EF4-FFF2-40B4-BE49-F238E27FC236}">
                <a16:creationId xmlns:a16="http://schemas.microsoft.com/office/drawing/2014/main" id="{7F468653-F63A-45C6-9D14-6401F2D01310}"/>
              </a:ext>
            </a:extLst>
          </p:cNvPr>
          <p:cNvSpPr/>
          <p:nvPr/>
        </p:nvSpPr>
        <p:spPr>
          <a:xfrm rot="10800000">
            <a:off x="11598004" y="2671115"/>
            <a:ext cx="376672" cy="3945179"/>
          </a:xfrm>
          <a:prstGeom prst="rect">
            <a:avLst/>
          </a:prstGeom>
          <a:gradFill>
            <a:gsLst>
              <a:gs pos="40000">
                <a:schemeClr val="bg1">
                  <a:lumMod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a:p>
        </p:txBody>
      </p:sp>
      <p:sp>
        <p:nvSpPr>
          <p:cNvPr id="5" name="Rechteck 4">
            <a:extLst>
              <a:ext uri="{FF2B5EF4-FFF2-40B4-BE49-F238E27FC236}">
                <a16:creationId xmlns:a16="http://schemas.microsoft.com/office/drawing/2014/main" id="{124F33AC-B0FD-4328-B8C3-14C83E39D249}"/>
              </a:ext>
            </a:extLst>
          </p:cNvPr>
          <p:cNvSpPr/>
          <p:nvPr/>
        </p:nvSpPr>
        <p:spPr>
          <a:xfrm rot="16200000">
            <a:off x="10357042" y="5080457"/>
            <a:ext cx="376672" cy="2695001"/>
          </a:xfrm>
          <a:prstGeom prst="rect">
            <a:avLst/>
          </a:prstGeom>
          <a:gradFill>
            <a:gsLst>
              <a:gs pos="0">
                <a:schemeClr val="tx1"/>
              </a:gs>
              <a:gs pos="49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de-DE" dirty="0"/>
          </a:p>
        </p:txBody>
      </p:sp>
    </p:spTree>
    <p:extLst>
      <p:ext uri="{BB962C8B-B14F-4D97-AF65-F5344CB8AC3E}">
        <p14:creationId xmlns:p14="http://schemas.microsoft.com/office/powerpoint/2010/main" val="374948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OFFENBARUNG</a:t>
            </a:r>
            <a:endParaRPr lang="de-DE" sz="1400" b="1" dirty="0">
              <a:solidFill>
                <a:srgbClr val="FCECCC"/>
              </a:solidFill>
              <a:cs typeface="Arial" panose="020B0604020202020204" pitchFamily="34" charset="0"/>
            </a:endParaRPr>
          </a:p>
          <a:p>
            <a:pPr algn="ctr"/>
            <a:r>
              <a:rPr lang="de-DE" sz="3600" dirty="0">
                <a:solidFill>
                  <a:schemeClr val="bg1">
                    <a:lumMod val="65000"/>
                  </a:schemeClr>
                </a:solidFill>
                <a:latin typeface="Modern Love Caps" panose="04070805081001020A01" pitchFamily="82" charset="0"/>
              </a:rPr>
              <a:t>Zwischen</a:t>
            </a:r>
            <a:r>
              <a:rPr lang="de-DE" sz="3600" dirty="0">
                <a:solidFill>
                  <a:srgbClr val="FCECCC"/>
                </a:solidFill>
                <a:latin typeface="Modern Love Caps" panose="04070805081001020A01" pitchFamily="82" charset="0"/>
              </a:rPr>
              <a:t> KREUZ </a:t>
            </a:r>
            <a:r>
              <a:rPr lang="de-DE" sz="3600" dirty="0">
                <a:solidFill>
                  <a:schemeClr val="bg1">
                    <a:lumMod val="65000"/>
                  </a:schemeClr>
                </a:solidFill>
                <a:latin typeface="Modern Love Caps" panose="04070805081001020A01" pitchFamily="82" charset="0"/>
              </a:rPr>
              <a:t>und</a:t>
            </a:r>
            <a:r>
              <a:rPr lang="de-DE" sz="3600" dirty="0">
                <a:solidFill>
                  <a:srgbClr val="FCECCC"/>
                </a:solidFill>
                <a:latin typeface="Modern Love Caps" panose="04070805081001020A01" pitchFamily="82" charset="0"/>
              </a:rPr>
              <a:t> THRON</a:t>
            </a:r>
            <a:endParaRPr lang="de-DE" sz="4000" dirty="0">
              <a:solidFill>
                <a:srgbClr val="FCECCC"/>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95755CD2-9CD2-49B9-9640-AC39C932140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500"/>
                    </a14:imgEffect>
                    <a14:imgEffect>
                      <a14:brightnessContrast contrast="50000"/>
                    </a14:imgEffect>
                  </a14:imgLayer>
                </a14:imgProps>
              </a:ext>
            </a:extLst>
          </a:blip>
          <a:stretch>
            <a:fillRect/>
          </a:stretch>
        </p:blipFill>
        <p:spPr>
          <a:xfrm>
            <a:off x="1051819" y="3400949"/>
            <a:ext cx="282996" cy="445146"/>
          </a:xfrm>
          <a:prstGeom prst="rect">
            <a:avLst/>
          </a:prstGeom>
        </p:spPr>
      </p:pic>
      <p:pic>
        <p:nvPicPr>
          <p:cNvPr id="11" name="Grafik 10">
            <a:extLst>
              <a:ext uri="{FF2B5EF4-FFF2-40B4-BE49-F238E27FC236}">
                <a16:creationId xmlns:a16="http://schemas.microsoft.com/office/drawing/2014/main" id="{C0961172-B237-4A76-ACD1-A79062199E5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contrast="50000"/>
                    </a14:imgEffect>
                  </a14:imgLayer>
                </a14:imgProps>
              </a:ext>
            </a:extLst>
          </a:blip>
          <a:stretch>
            <a:fillRect/>
          </a:stretch>
        </p:blipFill>
        <p:spPr>
          <a:xfrm>
            <a:off x="6505901" y="3400949"/>
            <a:ext cx="376924" cy="445146"/>
          </a:xfrm>
          <a:prstGeom prst="rect">
            <a:avLst/>
          </a:prstGeom>
        </p:spPr>
      </p:pic>
      <p:sp>
        <p:nvSpPr>
          <p:cNvPr id="4" name="Textfeld 3">
            <a:extLst>
              <a:ext uri="{FF2B5EF4-FFF2-40B4-BE49-F238E27FC236}">
                <a16:creationId xmlns:a16="http://schemas.microsoft.com/office/drawing/2014/main" id="{B2266C4D-D852-4CC1-9508-C9A54B842BB9}"/>
              </a:ext>
            </a:extLst>
          </p:cNvPr>
          <p:cNvSpPr txBox="1"/>
          <p:nvPr/>
        </p:nvSpPr>
        <p:spPr>
          <a:xfrm>
            <a:off x="744766" y="4319749"/>
            <a:ext cx="6423289" cy="461665"/>
          </a:xfrm>
          <a:prstGeom prst="rect">
            <a:avLst/>
          </a:prstGeom>
          <a:noFill/>
        </p:spPr>
        <p:txBody>
          <a:bodyPr wrap="square" rtlCol="0">
            <a:spAutoFit/>
          </a:bodyPr>
          <a:lstStyle/>
          <a:p>
            <a:pPr algn="ctr"/>
            <a:r>
              <a:rPr lang="de-DE" sz="2400" dirty="0">
                <a:solidFill>
                  <a:schemeClr val="bg1"/>
                </a:solidFill>
                <a:latin typeface="Arial" panose="020B0604020202020204" pitchFamily="34" charset="0"/>
                <a:cs typeface="Arial" panose="020B0604020202020204" pitchFamily="34" charset="0"/>
              </a:rPr>
              <a:t>#seltsam   #wichtig</a:t>
            </a:r>
            <a:r>
              <a:rPr lang="de-DE" sz="2400" dirty="0">
                <a:latin typeface="Arial" panose="020B0604020202020204" pitchFamily="34" charset="0"/>
                <a:cs typeface="Arial" panose="020B0604020202020204" pitchFamily="34" charset="0"/>
              </a:rPr>
              <a:t>   #relevant   #verständlich</a:t>
            </a:r>
          </a:p>
        </p:txBody>
      </p:sp>
    </p:spTree>
    <p:extLst>
      <p:ext uri="{BB962C8B-B14F-4D97-AF65-F5344CB8AC3E}">
        <p14:creationId xmlns:p14="http://schemas.microsoft.com/office/powerpoint/2010/main" val="28081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778ED9-BBDA-4F9B-BF2E-21CA991B52E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628991" y="937119"/>
            <a:ext cx="4563009" cy="4613015"/>
          </a:xfrm>
          <a:prstGeom prst="rect">
            <a:avLst/>
          </a:prstGeom>
        </p:spPr>
      </p:pic>
      <p:sp>
        <p:nvSpPr>
          <p:cNvPr id="2" name="Textfeld 1">
            <a:extLst>
              <a:ext uri="{FF2B5EF4-FFF2-40B4-BE49-F238E27FC236}">
                <a16:creationId xmlns:a16="http://schemas.microsoft.com/office/drawing/2014/main" id="{6937E42C-6729-4C67-A8CE-E3ABE7A4DD88}"/>
              </a:ext>
            </a:extLst>
          </p:cNvPr>
          <p:cNvSpPr txBox="1"/>
          <p:nvPr/>
        </p:nvSpPr>
        <p:spPr>
          <a:xfrm>
            <a:off x="276325" y="2177111"/>
            <a:ext cx="7360169" cy="1877437"/>
          </a:xfrm>
          <a:prstGeom prst="rect">
            <a:avLst/>
          </a:prstGeom>
          <a:solidFill>
            <a:schemeClr val="tx1"/>
          </a:solidFill>
        </p:spPr>
        <p:txBody>
          <a:bodyPr wrap="square" rtlCol="0">
            <a:spAutoFit/>
          </a:bodyPr>
          <a:lstStyle/>
          <a:p>
            <a:pPr algn="ctr"/>
            <a:r>
              <a:rPr lang="de-DE" sz="8000" b="1" dirty="0">
                <a:solidFill>
                  <a:srgbClr val="FCECCC"/>
                </a:solidFill>
                <a:cs typeface="Arial" panose="020B0604020202020204" pitchFamily="34" charset="0"/>
              </a:rPr>
              <a:t>OFFENBARUNG</a:t>
            </a:r>
            <a:endParaRPr lang="de-DE" sz="1400" b="1" dirty="0">
              <a:solidFill>
                <a:srgbClr val="FCECCC"/>
              </a:solidFill>
              <a:cs typeface="Arial" panose="020B0604020202020204" pitchFamily="34" charset="0"/>
            </a:endParaRPr>
          </a:p>
          <a:p>
            <a:pPr algn="ctr"/>
            <a:r>
              <a:rPr lang="de-DE" sz="3600" dirty="0">
                <a:solidFill>
                  <a:schemeClr val="bg1">
                    <a:lumMod val="65000"/>
                  </a:schemeClr>
                </a:solidFill>
                <a:latin typeface="Modern Love Caps" panose="04070805081001020A01" pitchFamily="82" charset="0"/>
              </a:rPr>
              <a:t>Zwischen</a:t>
            </a:r>
            <a:r>
              <a:rPr lang="de-DE" sz="3600" dirty="0">
                <a:solidFill>
                  <a:srgbClr val="FCECCC"/>
                </a:solidFill>
                <a:latin typeface="Modern Love Caps" panose="04070805081001020A01" pitchFamily="82" charset="0"/>
              </a:rPr>
              <a:t> KREUZ </a:t>
            </a:r>
            <a:r>
              <a:rPr lang="de-DE" sz="3600" dirty="0">
                <a:solidFill>
                  <a:schemeClr val="bg1">
                    <a:lumMod val="65000"/>
                  </a:schemeClr>
                </a:solidFill>
                <a:latin typeface="Modern Love Caps" panose="04070805081001020A01" pitchFamily="82" charset="0"/>
              </a:rPr>
              <a:t>und</a:t>
            </a:r>
            <a:r>
              <a:rPr lang="de-DE" sz="3600" dirty="0">
                <a:solidFill>
                  <a:srgbClr val="FCECCC"/>
                </a:solidFill>
                <a:latin typeface="Modern Love Caps" panose="04070805081001020A01" pitchFamily="82" charset="0"/>
              </a:rPr>
              <a:t> THRON</a:t>
            </a:r>
            <a:endParaRPr lang="de-DE" sz="4000" dirty="0">
              <a:solidFill>
                <a:srgbClr val="FCECCC"/>
              </a:solidFill>
              <a:latin typeface="Modern Love Caps" panose="04070805081001020A01" pitchFamily="82" charset="0"/>
            </a:endParaRPr>
          </a:p>
        </p:txBody>
      </p:sp>
      <p:sp>
        <p:nvSpPr>
          <p:cNvPr id="7" name="Freihandform: Form 6">
            <a:extLst>
              <a:ext uri="{FF2B5EF4-FFF2-40B4-BE49-F238E27FC236}">
                <a16:creationId xmlns:a16="http://schemas.microsoft.com/office/drawing/2014/main" id="{ACF9B2E3-DC2E-494E-BD2E-D26C029AA8D7}"/>
              </a:ext>
            </a:extLst>
          </p:cNvPr>
          <p:cNvSpPr/>
          <p:nvPr/>
        </p:nvSpPr>
        <p:spPr>
          <a:xfrm>
            <a:off x="744766" y="3306686"/>
            <a:ext cx="6423289" cy="45719"/>
          </a:xfrm>
          <a:custGeom>
            <a:avLst/>
            <a:gdLst>
              <a:gd name="connsiteX0" fmla="*/ 0 w 7062962"/>
              <a:gd name="connsiteY0" fmla="*/ 283779 h 283779"/>
              <a:gd name="connsiteX1" fmla="*/ 1492469 w 7062962"/>
              <a:gd name="connsiteY1" fmla="*/ 262759 h 283779"/>
              <a:gd name="connsiteX2" fmla="*/ 1681655 w 7062962"/>
              <a:gd name="connsiteY2" fmla="*/ 231228 h 283779"/>
              <a:gd name="connsiteX3" fmla="*/ 1776248 w 7062962"/>
              <a:gd name="connsiteY3" fmla="*/ 220717 h 283779"/>
              <a:gd name="connsiteX4" fmla="*/ 1902373 w 7062962"/>
              <a:gd name="connsiteY4" fmla="*/ 199697 h 283779"/>
              <a:gd name="connsiteX5" fmla="*/ 1986455 w 7062962"/>
              <a:gd name="connsiteY5" fmla="*/ 189186 h 283779"/>
              <a:gd name="connsiteX6" fmla="*/ 2112579 w 7062962"/>
              <a:gd name="connsiteY6" fmla="*/ 168166 h 283779"/>
              <a:gd name="connsiteX7" fmla="*/ 2249214 w 7062962"/>
              <a:gd name="connsiteY7" fmla="*/ 157655 h 283779"/>
              <a:gd name="connsiteX8" fmla="*/ 2406869 w 7062962"/>
              <a:gd name="connsiteY8" fmla="*/ 136635 h 283779"/>
              <a:gd name="connsiteX9" fmla="*/ 2501462 w 7062962"/>
              <a:gd name="connsiteY9" fmla="*/ 126124 h 283779"/>
              <a:gd name="connsiteX10" fmla="*/ 2627586 w 7062962"/>
              <a:gd name="connsiteY10" fmla="*/ 105104 h 283779"/>
              <a:gd name="connsiteX11" fmla="*/ 2774731 w 7062962"/>
              <a:gd name="connsiteY11" fmla="*/ 94593 h 283779"/>
              <a:gd name="connsiteX12" fmla="*/ 2995448 w 7062962"/>
              <a:gd name="connsiteY12" fmla="*/ 73573 h 283779"/>
              <a:gd name="connsiteX13" fmla="*/ 3121573 w 7062962"/>
              <a:gd name="connsiteY13" fmla="*/ 63062 h 283779"/>
              <a:gd name="connsiteX14" fmla="*/ 3384331 w 7062962"/>
              <a:gd name="connsiteY14" fmla="*/ 31531 h 283779"/>
              <a:gd name="connsiteX15" fmla="*/ 3636579 w 7062962"/>
              <a:gd name="connsiteY15" fmla="*/ 0 h 283779"/>
              <a:gd name="connsiteX16" fmla="*/ 6653048 w 7062962"/>
              <a:gd name="connsiteY16" fmla="*/ 10510 h 283779"/>
              <a:gd name="connsiteX17" fmla="*/ 6947338 w 7062962"/>
              <a:gd name="connsiteY17" fmla="*/ 21021 h 283779"/>
              <a:gd name="connsiteX18" fmla="*/ 7062952 w 7062962"/>
              <a:gd name="connsiteY18" fmla="*/ 52552 h 28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2962" h="283779">
                <a:moveTo>
                  <a:pt x="0" y="283779"/>
                </a:moveTo>
                <a:lnTo>
                  <a:pt x="1492469" y="262759"/>
                </a:lnTo>
                <a:cubicBezTo>
                  <a:pt x="1671906" y="259241"/>
                  <a:pt x="1545550" y="256748"/>
                  <a:pt x="1681655" y="231228"/>
                </a:cubicBezTo>
                <a:cubicBezTo>
                  <a:pt x="1712837" y="225381"/>
                  <a:pt x="1744842" y="225204"/>
                  <a:pt x="1776248" y="220717"/>
                </a:cubicBezTo>
                <a:cubicBezTo>
                  <a:pt x="1818441" y="214689"/>
                  <a:pt x="1860223" y="206019"/>
                  <a:pt x="1902373" y="199697"/>
                </a:cubicBezTo>
                <a:cubicBezTo>
                  <a:pt x="1930306" y="195507"/>
                  <a:pt x="1958522" y="193376"/>
                  <a:pt x="1986455" y="189186"/>
                </a:cubicBezTo>
                <a:cubicBezTo>
                  <a:pt x="2028605" y="182864"/>
                  <a:pt x="2070261" y="173244"/>
                  <a:pt x="2112579" y="168166"/>
                </a:cubicBezTo>
                <a:cubicBezTo>
                  <a:pt x="2157933" y="162724"/>
                  <a:pt x="2203794" y="162521"/>
                  <a:pt x="2249214" y="157655"/>
                </a:cubicBezTo>
                <a:cubicBezTo>
                  <a:pt x="2301929" y="152007"/>
                  <a:pt x="2354262" y="143211"/>
                  <a:pt x="2406869" y="136635"/>
                </a:cubicBezTo>
                <a:cubicBezTo>
                  <a:pt x="2438349" y="132700"/>
                  <a:pt x="2470056" y="130611"/>
                  <a:pt x="2501462" y="126124"/>
                </a:cubicBezTo>
                <a:cubicBezTo>
                  <a:pt x="2543655" y="120096"/>
                  <a:pt x="2585246" y="109989"/>
                  <a:pt x="2627586" y="105104"/>
                </a:cubicBezTo>
                <a:cubicBezTo>
                  <a:pt x="2676435" y="99468"/>
                  <a:pt x="2725737" y="98792"/>
                  <a:pt x="2774731" y="94593"/>
                </a:cubicBezTo>
                <a:lnTo>
                  <a:pt x="2995448" y="73573"/>
                </a:lnTo>
                <a:cubicBezTo>
                  <a:pt x="3037462" y="69754"/>
                  <a:pt x="3079711" y="68295"/>
                  <a:pt x="3121573" y="63062"/>
                </a:cubicBezTo>
                <a:cubicBezTo>
                  <a:pt x="3441112" y="23120"/>
                  <a:pt x="3046199" y="57543"/>
                  <a:pt x="3384331" y="31531"/>
                </a:cubicBezTo>
                <a:cubicBezTo>
                  <a:pt x="3466905" y="17768"/>
                  <a:pt x="3552276" y="0"/>
                  <a:pt x="3636579" y="0"/>
                </a:cubicBezTo>
                <a:lnTo>
                  <a:pt x="6653048" y="10510"/>
                </a:lnTo>
                <a:cubicBezTo>
                  <a:pt x="6751145" y="14014"/>
                  <a:pt x="6849468" y="13492"/>
                  <a:pt x="6947338" y="21021"/>
                </a:cubicBezTo>
                <a:cubicBezTo>
                  <a:pt x="7066399" y="30180"/>
                  <a:pt x="7062952" y="3989"/>
                  <a:pt x="7062952" y="52552"/>
                </a:cubicBezTo>
              </a:path>
            </a:pathLst>
          </a:custGeom>
          <a:noFill/>
          <a:ln>
            <a:solidFill>
              <a:srgbClr val="FEE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95755CD2-9CD2-49B9-9640-AC39C932140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500"/>
                    </a14:imgEffect>
                    <a14:imgEffect>
                      <a14:brightnessContrast contrast="50000"/>
                    </a14:imgEffect>
                  </a14:imgLayer>
                </a14:imgProps>
              </a:ext>
            </a:extLst>
          </a:blip>
          <a:stretch>
            <a:fillRect/>
          </a:stretch>
        </p:blipFill>
        <p:spPr>
          <a:xfrm>
            <a:off x="1051819" y="3400949"/>
            <a:ext cx="282996" cy="445146"/>
          </a:xfrm>
          <a:prstGeom prst="rect">
            <a:avLst/>
          </a:prstGeom>
        </p:spPr>
      </p:pic>
      <p:pic>
        <p:nvPicPr>
          <p:cNvPr id="11" name="Grafik 10">
            <a:extLst>
              <a:ext uri="{FF2B5EF4-FFF2-40B4-BE49-F238E27FC236}">
                <a16:creationId xmlns:a16="http://schemas.microsoft.com/office/drawing/2014/main" id="{C0961172-B237-4A76-ACD1-A79062199E5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contrast="50000"/>
                    </a14:imgEffect>
                  </a14:imgLayer>
                </a14:imgProps>
              </a:ext>
            </a:extLst>
          </a:blip>
          <a:stretch>
            <a:fillRect/>
          </a:stretch>
        </p:blipFill>
        <p:spPr>
          <a:xfrm>
            <a:off x="6505901" y="3400949"/>
            <a:ext cx="376924" cy="445146"/>
          </a:xfrm>
          <a:prstGeom prst="rect">
            <a:avLst/>
          </a:prstGeom>
        </p:spPr>
      </p:pic>
      <p:sp>
        <p:nvSpPr>
          <p:cNvPr id="4" name="Textfeld 3">
            <a:extLst>
              <a:ext uri="{FF2B5EF4-FFF2-40B4-BE49-F238E27FC236}">
                <a16:creationId xmlns:a16="http://schemas.microsoft.com/office/drawing/2014/main" id="{B2266C4D-D852-4CC1-9508-C9A54B842BB9}"/>
              </a:ext>
            </a:extLst>
          </p:cNvPr>
          <p:cNvSpPr txBox="1"/>
          <p:nvPr/>
        </p:nvSpPr>
        <p:spPr>
          <a:xfrm>
            <a:off x="744766" y="4319749"/>
            <a:ext cx="6423289" cy="461665"/>
          </a:xfrm>
          <a:prstGeom prst="rect">
            <a:avLst/>
          </a:prstGeom>
          <a:noFill/>
        </p:spPr>
        <p:txBody>
          <a:bodyPr wrap="square" rtlCol="0">
            <a:spAutoFit/>
          </a:bodyPr>
          <a:lstStyle/>
          <a:p>
            <a:pPr algn="ctr"/>
            <a:r>
              <a:rPr lang="de-DE" sz="2400" dirty="0">
                <a:solidFill>
                  <a:schemeClr val="bg1"/>
                </a:solidFill>
                <a:latin typeface="Arial" panose="020B0604020202020204" pitchFamily="34" charset="0"/>
                <a:cs typeface="Arial" panose="020B0604020202020204" pitchFamily="34" charset="0"/>
              </a:rPr>
              <a:t>#seltsam   #wichtig</a:t>
            </a:r>
            <a:r>
              <a:rPr lang="de-DE" sz="2400" dirty="0">
                <a:latin typeface="Arial" panose="020B0604020202020204" pitchFamily="34" charset="0"/>
                <a:cs typeface="Arial" panose="020B0604020202020204" pitchFamily="34" charset="0"/>
              </a:rPr>
              <a:t>   </a:t>
            </a:r>
            <a:r>
              <a:rPr lang="de-DE" sz="2400" dirty="0">
                <a:solidFill>
                  <a:schemeClr val="bg1"/>
                </a:solidFill>
                <a:latin typeface="Arial" panose="020B0604020202020204" pitchFamily="34" charset="0"/>
                <a:cs typeface="Arial" panose="020B0604020202020204" pitchFamily="34" charset="0"/>
              </a:rPr>
              <a:t>#relevant   </a:t>
            </a:r>
            <a:r>
              <a:rPr lang="de-DE" sz="2400" dirty="0">
                <a:latin typeface="Arial" panose="020B0604020202020204" pitchFamily="34" charset="0"/>
                <a:cs typeface="Arial" panose="020B0604020202020204" pitchFamily="34" charset="0"/>
              </a:rPr>
              <a:t>#verständlich</a:t>
            </a:r>
          </a:p>
        </p:txBody>
      </p:sp>
    </p:spTree>
    <p:extLst>
      <p:ext uri="{BB962C8B-B14F-4D97-AF65-F5344CB8AC3E}">
        <p14:creationId xmlns:p14="http://schemas.microsoft.com/office/powerpoint/2010/main" val="39082251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1517</Words>
  <Application>Microsoft Office PowerPoint</Application>
  <PresentationFormat>Breitbild</PresentationFormat>
  <Paragraphs>79</Paragraphs>
  <Slides>52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52</vt:i4>
      </vt:variant>
    </vt:vector>
  </HeadingPairs>
  <TitlesOfParts>
    <vt:vector size="58" baseType="lpstr">
      <vt:lpstr>Calibri</vt:lpstr>
      <vt:lpstr>Times New Roman</vt:lpstr>
      <vt:lpstr>Arial</vt:lpstr>
      <vt:lpstr>Modern Love Caps</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Stephanus Schäl</dc:creator>
  <cp:lastModifiedBy>Stephanus Schäl</cp:lastModifiedBy>
  <cp:revision>30</cp:revision>
  <dcterms:created xsi:type="dcterms:W3CDTF">2020-11-12T13:36:17Z</dcterms:created>
  <dcterms:modified xsi:type="dcterms:W3CDTF">2020-11-14T14:34:03Z</dcterms:modified>
</cp:coreProperties>
</file>