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2" r:id="rId2"/>
    <p:sldId id="324" r:id="rId3"/>
    <p:sldId id="264" r:id="rId4"/>
    <p:sldId id="266" r:id="rId5"/>
    <p:sldId id="265" r:id="rId6"/>
    <p:sldId id="267" r:id="rId7"/>
    <p:sldId id="279" r:id="rId8"/>
    <p:sldId id="280" r:id="rId9"/>
    <p:sldId id="281" r:id="rId10"/>
    <p:sldId id="282" r:id="rId11"/>
    <p:sldId id="283" r:id="rId12"/>
    <p:sldId id="285" r:id="rId13"/>
    <p:sldId id="286" r:id="rId14"/>
    <p:sldId id="287" r:id="rId15"/>
    <p:sldId id="288" r:id="rId16"/>
    <p:sldId id="331" r:id="rId17"/>
    <p:sldId id="289" r:id="rId18"/>
    <p:sldId id="290" r:id="rId19"/>
    <p:sldId id="299" r:id="rId20"/>
    <p:sldId id="300" r:id="rId21"/>
    <p:sldId id="293" r:id="rId22"/>
    <p:sldId id="294" r:id="rId23"/>
    <p:sldId id="325" r:id="rId24"/>
    <p:sldId id="326" r:id="rId25"/>
    <p:sldId id="296" r:id="rId26"/>
    <p:sldId id="297" r:id="rId27"/>
    <p:sldId id="327" r:id="rId28"/>
    <p:sldId id="302" r:id="rId29"/>
    <p:sldId id="303" r:id="rId30"/>
    <p:sldId id="328" r:id="rId31"/>
    <p:sldId id="304" r:id="rId32"/>
    <p:sldId id="305" r:id="rId33"/>
    <p:sldId id="306" r:id="rId34"/>
    <p:sldId id="307" r:id="rId35"/>
    <p:sldId id="309" r:id="rId36"/>
    <p:sldId id="308" r:id="rId37"/>
    <p:sldId id="310" r:id="rId38"/>
    <p:sldId id="311" r:id="rId39"/>
    <p:sldId id="312" r:id="rId40"/>
    <p:sldId id="313" r:id="rId41"/>
    <p:sldId id="314" r:id="rId42"/>
    <p:sldId id="316" r:id="rId43"/>
    <p:sldId id="329" r:id="rId44"/>
    <p:sldId id="315" r:id="rId45"/>
    <p:sldId id="319" r:id="rId46"/>
    <p:sldId id="320" r:id="rId47"/>
    <p:sldId id="321" r:id="rId48"/>
    <p:sldId id="322" r:id="rId49"/>
    <p:sldId id="323" r:id="rId50"/>
    <p:sldId id="330" r:id="rId5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85F7081-668A-4623-A91B-18274E3FB762}" type="datetimeFigureOut">
              <a:rPr lang="de-DE" smtClean="0"/>
              <a:pPr/>
              <a:t>30.03.2017</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6A683DB-BFDE-49B5-BD1B-20F3F0BA5D9B}"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5930B1C-6564-4ED5-BD88-4AD7C7E507A4}" type="slidenum">
              <a:rPr lang="de-DE">
                <a:solidFill>
                  <a:prstClr val="black"/>
                </a:solidFill>
              </a:rPr>
              <a:pPr/>
              <a:t>1</a:t>
            </a:fld>
            <a:endParaRPr lang="de-DE">
              <a:solidFill>
                <a:prstClr val="black"/>
              </a:solidFill>
            </a:endParaRPr>
          </a:p>
        </p:txBody>
      </p:sp>
      <p:sp>
        <p:nvSpPr>
          <p:cNvPr id="25603" name="Rectangle 2"/>
          <p:cNvSpPr>
            <a:spLocks noGrp="1" noRot="1" noChangeAspect="1" noChangeArrowheads="1" noTextEdit="1"/>
          </p:cNvSpPr>
          <p:nvPr>
            <p:ph type="sldImg"/>
          </p:nvPr>
        </p:nvSpPr>
        <p:spPr>
          <a:ln cap="flat"/>
        </p:spPr>
      </p:sp>
      <p:sp>
        <p:nvSpPr>
          <p:cNvPr id="256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1E6DDA65-6D42-4732-9261-C8A8154EE5DB}" type="slidenum">
              <a:rPr lang="de-DE" smtClean="0"/>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C1E8363-1FBC-4D52-BBEF-697F35BBB3F4}" type="slidenum">
              <a:rPr lang="de-DE" smtClean="0"/>
              <a:pPr/>
              <a:t>12</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C1E8363-1FBC-4D52-BBEF-697F35BBB3F4}" type="slidenum">
              <a:rPr lang="de-DE" smtClean="0"/>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C1E8363-1FBC-4D52-BBEF-697F35BBB3F4}" type="slidenum">
              <a:rPr lang="de-DE" smtClean="0"/>
              <a:pPr/>
              <a:t>14</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7E5DD4-8962-4273-81E0-8C80B347FF6A}" type="slidenum">
              <a:rPr lang="de-DE" smtClean="0"/>
              <a:pPr/>
              <a:t>15</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7E5DD4-8962-4273-81E0-8C80B347FF6A}" type="slidenum">
              <a:rPr lang="de-DE" smtClean="0"/>
              <a:pPr/>
              <a:t>17</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7E5DD4-8962-4273-81E0-8C80B347FF6A}" type="slidenum">
              <a:rPr lang="de-DE" smtClean="0"/>
              <a:pPr/>
              <a:t>18</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37E5DD4-8962-4273-81E0-8C80B347FF6A}" type="slidenum">
              <a:rPr lang="de-DE" smtClean="0"/>
              <a:pPr/>
              <a:t>19</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C1E8363-1FBC-4D52-BBEF-697F35BBB3F4}" type="slidenum">
              <a:rPr lang="de-DE" smtClean="0"/>
              <a:pPr/>
              <a:t>20</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21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E21880A-E71C-43CD-96AE-BBF6DF5D4666}" type="slidenum">
              <a:rPr lang="de-DE" smtClean="0"/>
              <a:pPr/>
              <a:t>3</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22</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25</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26</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28</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29</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31</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32</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33</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34</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35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50445787-B6E5-4697-B617-98A467D318F3}" type="slidenum">
              <a:rPr lang="de-DE" smtClean="0"/>
              <a:pPr/>
              <a:t>4</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36</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37</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38</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39</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40</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41</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42</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44</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45</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46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8CF131A-1720-4594-AC27-53F050A51C88}" type="slidenum">
              <a:rPr lang="de-DE" smtClean="0"/>
              <a:pPr/>
              <a:t>5</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47</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48</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6A683DB-BFDE-49B5-BD1B-20F3F0BA5D9B}" type="slidenum">
              <a:rPr lang="de-DE" smtClean="0"/>
              <a:pPr/>
              <a:t>49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C1E8363-1FBC-4D52-BBEF-697F35BBB3F4}"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8CF131A-1720-4594-AC27-53F050A51C88}" type="slidenum">
              <a:rPr lang="de-DE" smtClean="0"/>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8CF131A-1720-4594-AC27-53F050A51C88}"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D8CF131A-1720-4594-AC27-53F050A51C88}" type="slidenum">
              <a:rPr lang="de-DE" smtClean="0"/>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C1E8363-1FBC-4D52-BBEF-697F35BBB3F4}" type="slidenum">
              <a:rPr lang="de-DE" smtClean="0"/>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3B4E4E0-D1CB-41BD-B5DC-D9948F35302E}" type="datetimeFigureOut">
              <a:rPr lang="de-DE" smtClean="0"/>
              <a:pPr/>
              <a:t>30.03.2017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F441DA4-A6C3-4D3B-8FD3-BB421057F45D}"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3B4E4E0-D1CB-41BD-B5DC-D9948F35302E}" type="datetimeFigureOut">
              <a:rPr lang="de-DE" smtClean="0"/>
              <a:pPr/>
              <a:t>30.03.2017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F441DA4-A6C3-4D3B-8FD3-BB421057F45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3B4E4E0-D1CB-41BD-B5DC-D9948F35302E}" type="datetimeFigureOut">
              <a:rPr lang="de-DE" smtClean="0"/>
              <a:pPr/>
              <a:t>30.03.2017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F441DA4-A6C3-4D3B-8FD3-BB421057F45D}"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7EC81A2-13FD-46D4-B1F0-C81C369C3548}" type="datetimeFigureOut">
              <a:rPr lang="de-DE" smtClean="0"/>
              <a:pPr/>
              <a:t>30.03.2017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2A73D3C-BDBF-410A-925A-354CAB4C61F3}"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3B4E4E0-D1CB-41BD-B5DC-D9948F35302E}" type="datetimeFigureOut">
              <a:rPr lang="de-DE" smtClean="0"/>
              <a:pPr/>
              <a:t>30.03.2017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F441DA4-A6C3-4D3B-8FD3-BB421057F45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3B4E4E0-D1CB-41BD-B5DC-D9948F35302E}" type="datetimeFigureOut">
              <a:rPr lang="de-DE" smtClean="0"/>
              <a:pPr/>
              <a:t>30.03.2017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F441DA4-A6C3-4D3B-8FD3-BB421057F45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3B4E4E0-D1CB-41BD-B5DC-D9948F35302E}" type="datetimeFigureOut">
              <a:rPr lang="de-DE" smtClean="0"/>
              <a:pPr/>
              <a:t>30.03.2017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F441DA4-A6C3-4D3B-8FD3-BB421057F45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3B4E4E0-D1CB-41BD-B5DC-D9948F35302E}" type="datetimeFigureOut">
              <a:rPr lang="de-DE" smtClean="0"/>
              <a:pPr/>
              <a:t>30.03.2017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F441DA4-A6C3-4D3B-8FD3-BB421057F45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3B4E4E0-D1CB-41BD-B5DC-D9948F35302E}" type="datetimeFigureOut">
              <a:rPr lang="de-DE" smtClean="0"/>
              <a:pPr/>
              <a:t>30.03.2017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F441DA4-A6C3-4D3B-8FD3-BB421057F45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3B4E4E0-D1CB-41BD-B5DC-D9948F35302E}" type="datetimeFigureOut">
              <a:rPr lang="de-DE" smtClean="0"/>
              <a:pPr/>
              <a:t>30.03.2017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F441DA4-A6C3-4D3B-8FD3-BB421057F45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3B4E4E0-D1CB-41BD-B5DC-D9948F35302E}" type="datetimeFigureOut">
              <a:rPr lang="de-DE" smtClean="0"/>
              <a:pPr/>
              <a:t>30.03.2017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F441DA4-A6C3-4D3B-8FD3-BB421057F45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3B4E4E0-D1CB-41BD-B5DC-D9948F35302E}" type="datetimeFigureOut">
              <a:rPr lang="de-DE" smtClean="0"/>
              <a:pPr/>
              <a:t>30.03.2017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F441DA4-A6C3-4D3B-8FD3-BB421057F45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4E4E0-D1CB-41BD-B5DC-D9948F35302E}" type="datetimeFigureOut">
              <a:rPr lang="de-DE" smtClean="0"/>
              <a:pPr/>
              <a:t>30.03.2017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41DA4-A6C3-4D3B-8FD3-BB421057F45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
          <p:cNvSpPr>
            <a:spLocks noGrp="1" noChangeArrowheads="1"/>
          </p:cNvSpPr>
          <p:nvPr>
            <p:ph type="title"/>
          </p:nvPr>
        </p:nvSpPr>
        <p:spPr>
          <a:xfrm>
            <a:off x="467543" y="3861048"/>
            <a:ext cx="4320481" cy="1320552"/>
          </a:xfrm>
          <a:noFill/>
        </p:spPr>
        <p:txBody>
          <a:bodyPr>
            <a:normAutofit fontScale="90000"/>
          </a:bodyPr>
          <a:lstStyle/>
          <a:p>
            <a:pPr eaLnBrk="1" hangingPunct="1">
              <a:lnSpc>
                <a:spcPct val="120000"/>
              </a:lnSpc>
            </a:pPr>
            <a:r>
              <a:rPr lang="de-DE" sz="2800" dirty="0" smtClean="0"/>
              <a:t>ZAR Bielefeld</a:t>
            </a:r>
            <a:br>
              <a:rPr lang="de-DE" sz="2800" dirty="0" smtClean="0"/>
            </a:br>
            <a:r>
              <a:rPr lang="de-DE" sz="800" dirty="0" smtClean="0"/>
              <a:t/>
            </a:r>
            <a:br>
              <a:rPr lang="de-DE" sz="800" dirty="0" smtClean="0"/>
            </a:br>
            <a:r>
              <a:rPr lang="de-DE" sz="800" dirty="0" smtClean="0"/>
              <a:t/>
            </a:r>
            <a:br>
              <a:rPr lang="de-DE" sz="800" dirty="0" smtClean="0"/>
            </a:br>
            <a:endParaRPr lang="de-DE" sz="2400" dirty="0" smtClean="0"/>
          </a:p>
        </p:txBody>
      </p:sp>
      <p:sp>
        <p:nvSpPr>
          <p:cNvPr id="1027" name="Fußzeilenplatzhalter 4"/>
          <p:cNvSpPr>
            <a:spLocks noGrp="1"/>
          </p:cNvSpPr>
          <p:nvPr>
            <p:ph type="ftr" sz="quarter" idx="11"/>
          </p:nvPr>
        </p:nvSpPr>
        <p:spPr>
          <a:xfrm>
            <a:off x="457200" y="6356350"/>
            <a:ext cx="8003232" cy="365125"/>
          </a:xfrm>
          <a:noFill/>
        </p:spPr>
        <p:txBody>
          <a:bodyPr/>
          <a:lstStyle/>
          <a:p>
            <a:endParaRPr lang="de-DE" dirty="0" smtClean="0">
              <a:latin typeface="InfoTextMedium-Roman" charset="0"/>
            </a:endParaRPr>
          </a:p>
          <a:p>
            <a:r>
              <a:rPr lang="de-DE" sz="1200" b="1" dirty="0" smtClean="0">
                <a:latin typeface="Arial" charset="0"/>
              </a:rPr>
              <a:t>     Nanz </a:t>
            </a:r>
            <a:r>
              <a:rPr lang="de-DE" sz="1200" b="1" dirty="0" err="1" smtClean="0">
                <a:latin typeface="Arial" charset="0"/>
              </a:rPr>
              <a:t>medico</a:t>
            </a:r>
            <a:r>
              <a:rPr lang="de-DE" sz="1200" b="1" dirty="0" smtClean="0">
                <a:solidFill>
                  <a:srgbClr val="000000"/>
                </a:solidFill>
                <a:latin typeface="Arial" charset="0"/>
              </a:rPr>
              <a:t>   </a:t>
            </a:r>
            <a:r>
              <a:rPr lang="de-DE" sz="1200" b="1" dirty="0" smtClean="0">
                <a:solidFill>
                  <a:srgbClr val="4D7900"/>
                </a:solidFill>
                <a:latin typeface="Arial" charset="0"/>
              </a:rPr>
              <a:t>Zentren für ambulante Rehabilitation</a:t>
            </a:r>
            <a:endParaRPr lang="de-DE" sz="1200" b="1" dirty="0" smtClean="0">
              <a:solidFill>
                <a:srgbClr val="5F5F5F"/>
              </a:solidFill>
              <a:latin typeface="Arial" charset="0"/>
            </a:endParaRPr>
          </a:p>
        </p:txBody>
      </p:sp>
      <p:sp>
        <p:nvSpPr>
          <p:cNvPr id="1028" name="Rectangle 2"/>
          <p:cNvSpPr>
            <a:spLocks noChangeArrowheads="1"/>
          </p:cNvSpPr>
          <p:nvPr/>
        </p:nvSpPr>
        <p:spPr bwMode="auto">
          <a:xfrm>
            <a:off x="7596188" y="5559425"/>
            <a:ext cx="971550" cy="1292225"/>
          </a:xfrm>
          <a:prstGeom prst="rect">
            <a:avLst/>
          </a:prstGeom>
          <a:solidFill>
            <a:schemeClr val="bg1"/>
          </a:solidFill>
          <a:ln w="12700">
            <a:solidFill>
              <a:schemeClr val="bg1"/>
            </a:solidFill>
            <a:miter lim="800000"/>
            <a:headEnd/>
            <a:tailEnd/>
          </a:ln>
        </p:spPr>
        <p:txBody>
          <a:bodyPr wrap="none" anchor="ctr"/>
          <a:lstStyle/>
          <a:p>
            <a:pPr fontAlgn="base">
              <a:spcBef>
                <a:spcPct val="0"/>
              </a:spcBef>
              <a:spcAft>
                <a:spcPct val="0"/>
              </a:spcAft>
            </a:pPr>
            <a:endParaRPr lang="de-DE" sz="2400" smtClean="0">
              <a:solidFill>
                <a:srgbClr val="000000"/>
              </a:solidFill>
              <a:latin typeface="Times New Roman" pitchFamily="18" charset="0"/>
            </a:endParaRPr>
          </a:p>
        </p:txBody>
      </p:sp>
      <p:sp>
        <p:nvSpPr>
          <p:cNvPr id="1030" name="Rectangle 4"/>
          <p:cNvSpPr>
            <a:spLocks noChangeArrowheads="1"/>
          </p:cNvSpPr>
          <p:nvPr/>
        </p:nvSpPr>
        <p:spPr bwMode="auto">
          <a:xfrm>
            <a:off x="684213" y="5229225"/>
            <a:ext cx="7772400" cy="1090171"/>
          </a:xfrm>
          <a:prstGeom prst="rect">
            <a:avLst/>
          </a:prstGeom>
          <a:noFill/>
          <a:ln w="9525">
            <a:noFill/>
            <a:miter lim="800000"/>
            <a:headEnd/>
            <a:tailEnd/>
          </a:ln>
        </p:spPr>
        <p:txBody>
          <a:bodyPr lIns="92075" tIns="46038" rIns="92075" bIns="46038">
            <a:spAutoFit/>
          </a:bodyPr>
          <a:lstStyle/>
          <a:p>
            <a:pPr marL="457200" indent="-457200" fontAlgn="base">
              <a:lnSpc>
                <a:spcPct val="60000"/>
              </a:lnSpc>
              <a:spcBef>
                <a:spcPct val="40000"/>
              </a:spcBef>
              <a:spcAft>
                <a:spcPct val="0"/>
              </a:spcAft>
            </a:pPr>
            <a:endParaRPr lang="de-DE" dirty="0" smtClean="0">
              <a:solidFill>
                <a:srgbClr val="808080"/>
              </a:solidFill>
            </a:endParaRPr>
          </a:p>
          <a:p>
            <a:pPr marL="457200" indent="-457200" fontAlgn="base">
              <a:lnSpc>
                <a:spcPct val="60000"/>
              </a:lnSpc>
              <a:spcBef>
                <a:spcPct val="40000"/>
              </a:spcBef>
              <a:spcAft>
                <a:spcPct val="0"/>
              </a:spcAft>
            </a:pPr>
            <a:endParaRPr lang="de-DE" dirty="0" smtClean="0">
              <a:solidFill>
                <a:srgbClr val="808080"/>
              </a:solidFill>
            </a:endParaRPr>
          </a:p>
          <a:p>
            <a:pPr marL="457200" indent="-457200" fontAlgn="base">
              <a:lnSpc>
                <a:spcPct val="60000"/>
              </a:lnSpc>
              <a:spcBef>
                <a:spcPct val="40000"/>
              </a:spcBef>
              <a:spcAft>
                <a:spcPct val="0"/>
              </a:spcAft>
            </a:pPr>
            <a:r>
              <a:rPr lang="de-DE" dirty="0" smtClean="0">
                <a:solidFill>
                  <a:srgbClr val="808080"/>
                </a:solidFill>
              </a:rPr>
              <a:t>Dr. Martin Falkenberg</a:t>
            </a:r>
          </a:p>
          <a:p>
            <a:pPr marL="457200" indent="-457200" fontAlgn="base">
              <a:lnSpc>
                <a:spcPct val="60000"/>
              </a:lnSpc>
              <a:spcBef>
                <a:spcPct val="40000"/>
              </a:spcBef>
              <a:spcAft>
                <a:spcPct val="0"/>
              </a:spcAft>
            </a:pPr>
            <a:r>
              <a:rPr lang="de-DE" dirty="0" smtClean="0">
                <a:solidFill>
                  <a:srgbClr val="808080"/>
                </a:solidFill>
              </a:rPr>
              <a:t>Leitender Neurologe</a:t>
            </a:r>
          </a:p>
        </p:txBody>
      </p:sp>
      <p:graphicFrame>
        <p:nvGraphicFramePr>
          <p:cNvPr id="1026" name="Object 8"/>
          <p:cNvGraphicFramePr>
            <a:graphicFrameLocks noChangeAspect="1"/>
          </p:cNvGraphicFramePr>
          <p:nvPr>
            <p:extLst>
              <p:ext uri="{D42A27DB-BD31-4B8C-83A1-F6EECF244321}">
                <p14:modId xmlns="" xmlns:p14="http://schemas.microsoft.com/office/powerpoint/2010/main" val="2562963210"/>
              </p:ext>
            </p:extLst>
          </p:nvPr>
        </p:nvGraphicFramePr>
        <p:xfrm>
          <a:off x="1042988" y="692150"/>
          <a:ext cx="3816350" cy="2160588"/>
        </p:xfrm>
        <a:graphic>
          <a:graphicData uri="http://schemas.openxmlformats.org/presentationml/2006/ole">
            <p:oleObj spid="_x0000_s1026" name="Acrobat Document" r:id="rId4" imgW="3966120" imgH="2157480" progId="AcroExch.Document.11">
              <p:embed/>
            </p:oleObj>
          </a:graphicData>
        </a:graphic>
      </p:graphicFrame>
      <p:pic>
        <p:nvPicPr>
          <p:cNvPr id="1031" name="Picture 8"/>
          <p:cNvPicPr>
            <a:picLocks noChangeAspect="1" noChangeArrowheads="1"/>
          </p:cNvPicPr>
          <p:nvPr/>
        </p:nvPicPr>
        <p:blipFill>
          <a:blip r:embed="rId5" cstate="print"/>
          <a:srcRect/>
          <a:stretch>
            <a:fillRect/>
          </a:stretch>
        </p:blipFill>
        <p:spPr bwMode="auto">
          <a:xfrm>
            <a:off x="5076825" y="476250"/>
            <a:ext cx="3381375" cy="567848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Neuronale Plastizität</a:t>
            </a:r>
            <a:endParaRPr lang="de-DE" dirty="0"/>
          </a:p>
        </p:txBody>
      </p:sp>
      <p:sp>
        <p:nvSpPr>
          <p:cNvPr id="3" name="Inhaltsplatzhalter 2"/>
          <p:cNvSpPr>
            <a:spLocks noGrp="1"/>
          </p:cNvSpPr>
          <p:nvPr>
            <p:ph idx="1"/>
          </p:nvPr>
        </p:nvSpPr>
        <p:spPr>
          <a:xfrm>
            <a:off x="457200" y="1600200"/>
            <a:ext cx="8435280" cy="4525963"/>
          </a:xfrm>
        </p:spPr>
        <p:txBody>
          <a:bodyPr/>
          <a:lstStyle/>
          <a:p>
            <a:pPr>
              <a:buNone/>
            </a:pPr>
            <a:r>
              <a:rPr lang="de-DE" dirty="0" smtClean="0"/>
              <a:t>Neuronale Plastizität beinhaltet die Fähigkeit des Gehirns </a:t>
            </a:r>
          </a:p>
          <a:p>
            <a:pPr>
              <a:buFontTx/>
              <a:buChar char="-"/>
            </a:pPr>
            <a:r>
              <a:rPr lang="de-DE" dirty="0" smtClean="0"/>
              <a:t>auf neue Anforderungen zu reagieren (Lernen)</a:t>
            </a:r>
          </a:p>
          <a:p>
            <a:pPr>
              <a:buFontTx/>
              <a:buChar char="-"/>
            </a:pPr>
            <a:r>
              <a:rPr lang="de-DE" dirty="0" smtClean="0"/>
              <a:t>sich an veränderte biologische Voraussetzungen anzupassen (z.B. nach Hirnläsionen)   </a:t>
            </a:r>
          </a:p>
          <a:p>
            <a:pPr>
              <a:buNone/>
            </a:pPr>
            <a:r>
              <a:rPr lang="de-DE" dirty="0" smtClean="0"/>
              <a:t>Neuronale Plastizität vollzieht sich kontinuierlich und dynamisch</a:t>
            </a:r>
          </a:p>
          <a:p>
            <a:pPr>
              <a:buNone/>
            </a:pPr>
            <a:endParaRPr lang="de-DE" dirty="0"/>
          </a:p>
        </p:txBody>
      </p:sp>
      <p:pic>
        <p:nvPicPr>
          <p:cNvPr id="4" name="Picture 2" descr="http://www.br-online.de/content/cms/Universalseite/2009/07/20/cumulus/BR-online-Publikation--102621-200803201020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4869160"/>
            <a:ext cx="2376264" cy="17891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de-DE" sz="3200" dirty="0" smtClean="0"/>
              <a:t>Wo spielt neuronale Plastizität eine Rolle?</a:t>
            </a:r>
            <a:endParaRPr lang="de-DE" sz="3200" dirty="0"/>
          </a:p>
        </p:txBody>
      </p:sp>
      <p:sp>
        <p:nvSpPr>
          <p:cNvPr id="4" name="Rechteck 3"/>
          <p:cNvSpPr/>
          <p:nvPr/>
        </p:nvSpPr>
        <p:spPr>
          <a:xfrm>
            <a:off x="672282" y="1407815"/>
            <a:ext cx="2747590" cy="830997"/>
          </a:xfrm>
          <a:prstGeom prst="rect">
            <a:avLst/>
          </a:prstGeom>
          <a:solidFill>
            <a:schemeClr val="accent1">
              <a:lumMod val="20000"/>
              <a:lumOff val="80000"/>
            </a:schemeClr>
          </a:solidFill>
        </p:spPr>
        <p:txBody>
          <a:bodyPr wrap="square">
            <a:spAutoFit/>
          </a:bodyPr>
          <a:lstStyle/>
          <a:p>
            <a:r>
              <a:rPr lang="de-DE" sz="2400" dirty="0"/>
              <a:t>Änderungen bei der Gehirnentwicklung</a:t>
            </a:r>
          </a:p>
        </p:txBody>
      </p:sp>
      <p:sp>
        <p:nvSpPr>
          <p:cNvPr id="5" name="Rechteck 4"/>
          <p:cNvSpPr/>
          <p:nvPr/>
        </p:nvSpPr>
        <p:spPr>
          <a:xfrm>
            <a:off x="5677775" y="1407815"/>
            <a:ext cx="2926673" cy="830997"/>
          </a:xfrm>
          <a:prstGeom prst="rect">
            <a:avLst/>
          </a:prstGeom>
          <a:solidFill>
            <a:schemeClr val="accent1">
              <a:lumMod val="20000"/>
              <a:lumOff val="80000"/>
            </a:schemeClr>
          </a:solidFill>
        </p:spPr>
        <p:txBody>
          <a:bodyPr wrap="square">
            <a:spAutoFit/>
          </a:bodyPr>
          <a:lstStyle/>
          <a:p>
            <a:pPr algn="ctr"/>
            <a:r>
              <a:rPr lang="de-DE" sz="2400" dirty="0"/>
              <a:t>Gedächtnis (Lernen aber auch Vergessen )</a:t>
            </a:r>
          </a:p>
        </p:txBody>
      </p:sp>
      <p:sp>
        <p:nvSpPr>
          <p:cNvPr id="6" name="Rechteck 5"/>
          <p:cNvSpPr/>
          <p:nvPr/>
        </p:nvSpPr>
        <p:spPr>
          <a:xfrm>
            <a:off x="6963027" y="2991991"/>
            <a:ext cx="1580754" cy="1200329"/>
          </a:xfrm>
          <a:prstGeom prst="rect">
            <a:avLst/>
          </a:prstGeom>
          <a:solidFill>
            <a:schemeClr val="accent3">
              <a:lumMod val="40000"/>
              <a:lumOff val="60000"/>
            </a:schemeClr>
          </a:solidFill>
        </p:spPr>
        <p:txBody>
          <a:bodyPr wrap="none">
            <a:spAutoFit/>
          </a:bodyPr>
          <a:lstStyle/>
          <a:p>
            <a:pPr algn="ctr"/>
            <a:r>
              <a:rPr lang="de-DE" sz="2400" dirty="0"/>
              <a:t>Änderung </a:t>
            </a:r>
            <a:endParaRPr lang="de-DE" sz="2400" dirty="0" smtClean="0"/>
          </a:p>
          <a:p>
            <a:pPr algn="ctr"/>
            <a:r>
              <a:rPr lang="de-DE" sz="2400" dirty="0" smtClean="0"/>
              <a:t>während </a:t>
            </a:r>
          </a:p>
          <a:p>
            <a:pPr algn="ctr"/>
            <a:r>
              <a:rPr lang="de-DE" sz="2400" dirty="0" smtClean="0"/>
              <a:t>des </a:t>
            </a:r>
            <a:r>
              <a:rPr lang="de-DE" sz="2400" dirty="0"/>
              <a:t>Alterns</a:t>
            </a:r>
          </a:p>
        </p:txBody>
      </p:sp>
      <p:sp>
        <p:nvSpPr>
          <p:cNvPr id="8" name="Rechteck 7"/>
          <p:cNvSpPr/>
          <p:nvPr/>
        </p:nvSpPr>
        <p:spPr>
          <a:xfrm>
            <a:off x="880544" y="5272752"/>
            <a:ext cx="2667525" cy="892552"/>
          </a:xfrm>
          <a:prstGeom prst="rect">
            <a:avLst/>
          </a:prstGeom>
          <a:solidFill>
            <a:schemeClr val="accent2">
              <a:lumMod val="40000"/>
              <a:lumOff val="60000"/>
            </a:schemeClr>
          </a:solidFill>
        </p:spPr>
        <p:txBody>
          <a:bodyPr wrap="none">
            <a:spAutoFit/>
          </a:bodyPr>
          <a:lstStyle/>
          <a:p>
            <a:pPr algn="ctr"/>
            <a:r>
              <a:rPr lang="de-DE" sz="2800" dirty="0"/>
              <a:t>Regeneration </a:t>
            </a:r>
            <a:endParaRPr lang="de-DE" sz="2800" dirty="0" smtClean="0"/>
          </a:p>
          <a:p>
            <a:pPr algn="ctr"/>
            <a:r>
              <a:rPr lang="de-DE" sz="2400" dirty="0" smtClean="0"/>
              <a:t>( </a:t>
            </a:r>
            <a:r>
              <a:rPr lang="de-DE" sz="2400" dirty="0"/>
              <a:t>z.B. Verletzungen )</a:t>
            </a:r>
          </a:p>
        </p:txBody>
      </p:sp>
      <p:sp>
        <p:nvSpPr>
          <p:cNvPr id="9" name="Rechteck 8"/>
          <p:cNvSpPr/>
          <p:nvPr/>
        </p:nvSpPr>
        <p:spPr>
          <a:xfrm>
            <a:off x="6049225" y="5394677"/>
            <a:ext cx="2045753" cy="523220"/>
          </a:xfrm>
          <a:prstGeom prst="rect">
            <a:avLst/>
          </a:prstGeom>
          <a:solidFill>
            <a:schemeClr val="accent2">
              <a:lumMod val="40000"/>
              <a:lumOff val="60000"/>
            </a:schemeClr>
          </a:solidFill>
        </p:spPr>
        <p:txBody>
          <a:bodyPr wrap="none">
            <a:spAutoFit/>
          </a:bodyPr>
          <a:lstStyle/>
          <a:p>
            <a:r>
              <a:rPr lang="de-DE" sz="2800" dirty="0"/>
              <a:t>Maladaption</a:t>
            </a:r>
          </a:p>
        </p:txBody>
      </p:sp>
      <p:cxnSp>
        <p:nvCxnSpPr>
          <p:cNvPr id="11" name="Gerade Verbindung 10"/>
          <p:cNvCxnSpPr>
            <a:stCxn id="4" idx="2"/>
          </p:cNvCxnSpPr>
          <p:nvPr/>
        </p:nvCxnSpPr>
        <p:spPr>
          <a:xfrm>
            <a:off x="2046077" y="2238812"/>
            <a:ext cx="1471458" cy="7604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Gerade Verbindung 12"/>
          <p:cNvCxnSpPr>
            <a:endCxn id="5" idx="2"/>
          </p:cNvCxnSpPr>
          <p:nvPr/>
        </p:nvCxnSpPr>
        <p:spPr>
          <a:xfrm flipV="1">
            <a:off x="5677775" y="2238812"/>
            <a:ext cx="1463337" cy="7604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Gerade Verbindung 14"/>
          <p:cNvCxnSpPr>
            <a:stCxn id="26" idx="3"/>
            <a:endCxn id="6" idx="1"/>
          </p:cNvCxnSpPr>
          <p:nvPr/>
        </p:nvCxnSpPr>
        <p:spPr>
          <a:xfrm flipV="1">
            <a:off x="5677775" y="3592156"/>
            <a:ext cx="1285252" cy="99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Gerade Verbindung 16"/>
          <p:cNvCxnSpPr>
            <a:endCxn id="9" idx="0"/>
          </p:cNvCxnSpPr>
          <p:nvPr/>
        </p:nvCxnSpPr>
        <p:spPr>
          <a:xfrm>
            <a:off x="5677775" y="4199576"/>
            <a:ext cx="1394327" cy="119510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Gerade Verbindung 18"/>
          <p:cNvCxnSpPr>
            <a:endCxn id="8" idx="0"/>
          </p:cNvCxnSpPr>
          <p:nvPr/>
        </p:nvCxnSpPr>
        <p:spPr>
          <a:xfrm flipH="1">
            <a:off x="2214307" y="4199576"/>
            <a:ext cx="1303228" cy="107317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Abgerundetes Rechteck 25"/>
          <p:cNvSpPr/>
          <p:nvPr/>
        </p:nvSpPr>
        <p:spPr>
          <a:xfrm>
            <a:off x="3419872" y="3011948"/>
            <a:ext cx="2257903" cy="118037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Neuronale Plastizität</a:t>
            </a:r>
            <a:endParaRPr lang="de-DE" sz="3200" dirty="0"/>
          </a:p>
        </p:txBody>
      </p:sp>
      <p:sp>
        <p:nvSpPr>
          <p:cNvPr id="14" name="Textfeld 13"/>
          <p:cNvSpPr txBox="1"/>
          <p:nvPr/>
        </p:nvSpPr>
        <p:spPr>
          <a:xfrm>
            <a:off x="899592" y="6381328"/>
            <a:ext cx="2448272" cy="307777"/>
          </a:xfrm>
          <a:prstGeom prst="rect">
            <a:avLst/>
          </a:prstGeom>
          <a:noFill/>
        </p:spPr>
        <p:txBody>
          <a:bodyPr wrap="square" rtlCol="0">
            <a:spAutoFit/>
          </a:bodyPr>
          <a:lstStyle/>
          <a:p>
            <a:r>
              <a:rPr lang="de-DE" sz="1400" dirty="0" smtClean="0"/>
              <a:t>Universität Greifswald</a:t>
            </a:r>
            <a:endParaRPr lang="de-DE" sz="1400" dirty="0"/>
          </a:p>
        </p:txBody>
      </p:sp>
    </p:spTree>
    <p:extLst>
      <p:ext uri="{BB962C8B-B14F-4D97-AF65-F5344CB8AC3E}">
        <p14:creationId xmlns:p14="http://schemas.microsoft.com/office/powerpoint/2010/main" xmlns="" val="162174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lnSpcReduction="10000"/>
          </a:bodyPr>
          <a:lstStyle/>
          <a:p>
            <a:r>
              <a:rPr lang="de-DE" dirty="0" smtClean="0"/>
              <a:t>„Die neurologische Rehabilitation befindet sich in einer spannenden Phase des Wandels: </a:t>
            </a:r>
          </a:p>
          <a:p>
            <a:pPr>
              <a:buNone/>
            </a:pPr>
            <a:r>
              <a:rPr lang="de-DE" dirty="0" smtClean="0"/>
              <a:t>    Auf der einen Seite werden große Teile des Therapiealltags von traditionellen Therapien geprägt. Auf der anderen Seite des Spektrums gibt es – inspiriert durch die Neurowissenschaften – neue Therapieansätze, die auf neuroanatomischen und funktionellen Konzepten beruhen“. </a:t>
            </a:r>
            <a:r>
              <a:rPr lang="de-DE" sz="1700" dirty="0" smtClean="0"/>
              <a:t>(</a:t>
            </a:r>
            <a:r>
              <a:rPr lang="de-DE" sz="1700" dirty="0" err="1" smtClean="0"/>
              <a:t>Dettmers</a:t>
            </a:r>
            <a:r>
              <a:rPr lang="de-DE" sz="1700" dirty="0" smtClean="0"/>
              <a:t> et. al. in Journal für Neurologie, Neurochirurgie und Psychiatrie 2011)  </a:t>
            </a:r>
            <a:endParaRPr lang="de-DE" sz="1700" dirty="0"/>
          </a:p>
        </p:txBody>
      </p:sp>
      <p:sp>
        <p:nvSpPr>
          <p:cNvPr id="2" name="Titel 1"/>
          <p:cNvSpPr>
            <a:spLocks noGrp="1"/>
          </p:cNvSpPr>
          <p:nvPr>
            <p:ph type="title"/>
          </p:nvPr>
        </p:nvSpPr>
        <p:spPr/>
        <p:txBody>
          <a:bodyPr>
            <a:normAutofit fontScale="90000"/>
          </a:bodyPr>
          <a:lstStyle/>
          <a:p>
            <a:r>
              <a:rPr lang="de-DE" dirty="0" smtClean="0"/>
              <a:t>Neurowissenschaft – Neurologische Rehabilitation</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rot="5400000">
            <a:off x="1727682" y="512677"/>
            <a:ext cx="4320481" cy="6120680"/>
          </a:xfrm>
          <a:prstGeom prst="rect">
            <a:avLst/>
          </a:prstGeom>
          <a:noFill/>
          <a:ln w="9525">
            <a:noFill/>
            <a:miter lim="800000"/>
            <a:headEnd/>
            <a:tailEnd/>
          </a:ln>
        </p:spPr>
      </p:pic>
      <p:sp>
        <p:nvSpPr>
          <p:cNvPr id="7" name="Titel 6"/>
          <p:cNvSpPr>
            <a:spLocks noGrp="1"/>
          </p:cNvSpPr>
          <p:nvPr>
            <p:ph type="title"/>
          </p:nvPr>
        </p:nvSpPr>
        <p:spPr>
          <a:xfrm>
            <a:off x="457200" y="260648"/>
            <a:ext cx="8229600" cy="864096"/>
          </a:xfrm>
        </p:spPr>
        <p:txBody>
          <a:bodyPr/>
          <a:lstStyle/>
          <a:p>
            <a:r>
              <a:rPr lang="de-DE" dirty="0"/>
              <a:t>Neue Therapieverfahren</a:t>
            </a:r>
          </a:p>
        </p:txBody>
      </p:sp>
      <p:sp>
        <p:nvSpPr>
          <p:cNvPr id="3" name="Textfeld 2"/>
          <p:cNvSpPr txBox="1"/>
          <p:nvPr/>
        </p:nvSpPr>
        <p:spPr>
          <a:xfrm>
            <a:off x="827582" y="6021288"/>
            <a:ext cx="2016226" cy="369332"/>
          </a:xfrm>
          <a:prstGeom prst="rect">
            <a:avLst/>
          </a:prstGeom>
          <a:noFill/>
        </p:spPr>
        <p:txBody>
          <a:bodyPr wrap="square" rtlCol="0">
            <a:spAutoFit/>
          </a:bodyPr>
          <a:lstStyle/>
          <a:p>
            <a:r>
              <a:rPr lang="de-DE" dirty="0" smtClean="0"/>
              <a:t>Dohle et. al. 2009</a:t>
            </a: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123727" y="188640"/>
            <a:ext cx="4968553" cy="6092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1368152"/>
          </a:xfrm>
          <a:solidFill>
            <a:srgbClr val="92D050"/>
          </a:solidFill>
        </p:spPr>
        <p:txBody>
          <a:bodyPr>
            <a:normAutofit fontScale="90000"/>
          </a:bodyPr>
          <a:lstStyle/>
          <a:p>
            <a:r>
              <a:rPr lang="de-DE" sz="3100" dirty="0" smtClean="0"/>
              <a:t/>
            </a:r>
            <a:br>
              <a:rPr lang="de-DE" sz="3100" dirty="0" smtClean="0"/>
            </a:br>
            <a:r>
              <a:rPr lang="de-DE" sz="3600" dirty="0" smtClean="0"/>
              <a:t>Neurobiologie – </a:t>
            </a:r>
            <a:br>
              <a:rPr lang="de-DE" sz="3600" dirty="0" smtClean="0"/>
            </a:br>
            <a:r>
              <a:rPr lang="de-DE" sz="3600" dirty="0" smtClean="0"/>
              <a:t>Fortschritte in der Hirnforschung </a:t>
            </a:r>
            <a:br>
              <a:rPr lang="de-DE" sz="3600" dirty="0" smtClean="0"/>
            </a:br>
            <a:endParaRPr lang="de-DE" sz="3600" dirty="0"/>
          </a:p>
        </p:txBody>
      </p:sp>
      <p:sp>
        <p:nvSpPr>
          <p:cNvPr id="3" name="Inhaltsplatzhalter 2"/>
          <p:cNvSpPr>
            <a:spLocks noGrp="1"/>
          </p:cNvSpPr>
          <p:nvPr>
            <p:ph idx="1"/>
          </p:nvPr>
        </p:nvSpPr>
        <p:spPr>
          <a:xfrm>
            <a:off x="457200" y="1844824"/>
            <a:ext cx="8229600" cy="4608512"/>
          </a:xfrm>
        </p:spPr>
        <p:txBody>
          <a:bodyPr/>
          <a:lstStyle/>
          <a:p>
            <a:pPr>
              <a:buNone/>
            </a:pPr>
            <a:r>
              <a:rPr lang="de-DE" dirty="0" smtClean="0"/>
              <a:t>Am 01.01.1990 wurde die beginnende Dekade zur „</a:t>
            </a:r>
            <a:r>
              <a:rPr lang="de-DE" dirty="0" err="1" smtClean="0"/>
              <a:t>Decade</a:t>
            </a:r>
            <a:r>
              <a:rPr lang="de-DE" dirty="0" smtClean="0"/>
              <a:t> </a:t>
            </a:r>
            <a:r>
              <a:rPr lang="de-DE" dirty="0" err="1" smtClean="0"/>
              <a:t>of</a:t>
            </a:r>
            <a:r>
              <a:rPr lang="de-DE" dirty="0" smtClean="0"/>
              <a:t> Brain“ deklariert</a:t>
            </a:r>
          </a:p>
          <a:p>
            <a:pPr>
              <a:buNone/>
            </a:pPr>
            <a:endParaRPr lang="de-DE" dirty="0" smtClean="0"/>
          </a:p>
          <a:p>
            <a:pPr>
              <a:buNone/>
            </a:pPr>
            <a:r>
              <a:rPr lang="de-DE" dirty="0" smtClean="0"/>
              <a:t>- dies löste einen „Boom“ an Hirnforschung aus, wichtige Fortschritte im Verständnis des Gehirns konnten erbracht werden, z.B.</a:t>
            </a:r>
          </a:p>
          <a:p>
            <a:pPr>
              <a:buNone/>
            </a:pPr>
            <a:endParaRPr lang="de-D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261" y="908720"/>
            <a:ext cx="9034214"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el 2"/>
          <p:cNvSpPr>
            <a:spLocks noGrp="1"/>
          </p:cNvSpPr>
          <p:nvPr>
            <p:ph type="title"/>
          </p:nvPr>
        </p:nvSpPr>
        <p:spPr>
          <a:xfrm>
            <a:off x="457200" y="116632"/>
            <a:ext cx="8229600" cy="720080"/>
          </a:xfrm>
          <a:solidFill>
            <a:srgbClr val="92D050"/>
          </a:solidFill>
        </p:spPr>
        <p:txBody>
          <a:bodyPr>
            <a:normAutofit fontScale="90000"/>
          </a:bodyPr>
          <a:lstStyle/>
          <a:p>
            <a:r>
              <a:rPr lang="de-DE" dirty="0" smtClean="0"/>
              <a:t>Bilder</a:t>
            </a:r>
            <a:endParaRPr lang="de-DE" dirty="0"/>
          </a:p>
        </p:txBody>
      </p:sp>
    </p:spTree>
    <p:extLst>
      <p:ext uri="{BB962C8B-B14F-4D97-AF65-F5344CB8AC3E}">
        <p14:creationId xmlns:p14="http://schemas.microsoft.com/office/powerpoint/2010/main" xmlns="" val="3249519451"/>
      </p:ext>
    </p:extLst>
  </p:cSld>
  <p:clrMapOvr>
    <a:masterClrMapping/>
  </p:clrMapOvr>
  <mc:AlternateContent xmlns:mc="http://schemas.openxmlformats.org/markup-compatibility/2006">
    <mc:Choice xmlns:p14="http://schemas.microsoft.com/office/powerpoint/2010/main" xmlns="" Requires="p14">
      <p:transition spd="slow" p14:dur="3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228998"/>
          </a:xfrm>
          <a:solidFill>
            <a:srgbClr val="00B050"/>
          </a:solidFill>
        </p:spPr>
        <p:txBody>
          <a:bodyPr>
            <a:noAutofit/>
          </a:bodyPr>
          <a:lstStyle/>
          <a:p>
            <a:r>
              <a:rPr lang="de-DE" sz="2800" dirty="0" smtClean="0"/>
              <a:t>Neurobiologie – </a:t>
            </a:r>
            <a:br>
              <a:rPr lang="de-DE" sz="2800" dirty="0" smtClean="0"/>
            </a:br>
            <a:r>
              <a:rPr lang="de-DE" sz="2800" dirty="0" smtClean="0"/>
              <a:t>Fortschritte in der Hirnforschung</a:t>
            </a:r>
            <a:endParaRPr lang="de-DE" sz="2800" dirty="0"/>
          </a:p>
        </p:txBody>
      </p:sp>
      <p:sp>
        <p:nvSpPr>
          <p:cNvPr id="3" name="Inhaltsplatzhalter 2"/>
          <p:cNvSpPr>
            <a:spLocks noGrp="1"/>
          </p:cNvSpPr>
          <p:nvPr>
            <p:ph idx="1"/>
          </p:nvPr>
        </p:nvSpPr>
        <p:spPr/>
        <p:txBody>
          <a:bodyPr>
            <a:normAutofit fontScale="92500" lnSpcReduction="10000"/>
          </a:bodyPr>
          <a:lstStyle/>
          <a:p>
            <a:r>
              <a:rPr lang="de-DE" dirty="0" smtClean="0"/>
              <a:t>Entschlüsselung von genetischen Grundlagen von neurologischen Erkrankungen (z.B. Chorea Huntington)</a:t>
            </a:r>
          </a:p>
          <a:p>
            <a:r>
              <a:rPr lang="de-DE" dirty="0" smtClean="0"/>
              <a:t>Es konnte gezeigt werden, dass auch das erwachsene Gehirn noch neue Nervenzellen hervorbringen kann</a:t>
            </a:r>
          </a:p>
          <a:p>
            <a:r>
              <a:rPr lang="de-DE" dirty="0" smtClean="0"/>
              <a:t>Grundprinzipien der Hirnentwicklung wurden entdeckt/vertieft</a:t>
            </a:r>
          </a:p>
          <a:p>
            <a:r>
              <a:rPr lang="de-DE" dirty="0" smtClean="0"/>
              <a:t>Prinzipien der „Neuroplastizität“ wurden entdeckt bzw. vertieft </a:t>
            </a:r>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228998"/>
          </a:xfrm>
          <a:solidFill>
            <a:srgbClr val="00B050"/>
          </a:solidFill>
        </p:spPr>
        <p:txBody>
          <a:bodyPr>
            <a:noAutofit/>
          </a:bodyPr>
          <a:lstStyle/>
          <a:p>
            <a:r>
              <a:rPr lang="de-DE" sz="2800" dirty="0" smtClean="0"/>
              <a:t>Neurobiologie – </a:t>
            </a:r>
            <a:br>
              <a:rPr lang="de-DE" sz="2800" dirty="0" smtClean="0"/>
            </a:br>
            <a:r>
              <a:rPr lang="de-DE" sz="2800" dirty="0" smtClean="0"/>
              <a:t>Fortschritte in der Hirnforschung</a:t>
            </a:r>
            <a:endParaRPr lang="de-DE" sz="2800" dirty="0"/>
          </a:p>
        </p:txBody>
      </p:sp>
      <p:sp>
        <p:nvSpPr>
          <p:cNvPr id="3" name="Inhaltsplatzhalter 2"/>
          <p:cNvSpPr>
            <a:spLocks noGrp="1"/>
          </p:cNvSpPr>
          <p:nvPr>
            <p:ph idx="1"/>
          </p:nvPr>
        </p:nvSpPr>
        <p:spPr/>
        <p:txBody>
          <a:bodyPr/>
          <a:lstStyle/>
          <a:p>
            <a:r>
              <a:rPr lang="de-DE" dirty="0" smtClean="0"/>
              <a:t>Grundprinzipien von Gedächtnisprozessen/Lernprozessen wurden entdeckt</a:t>
            </a:r>
          </a:p>
          <a:p>
            <a:r>
              <a:rPr lang="de-DE" dirty="0" smtClean="0"/>
              <a:t>Neue Ära an Bildgebungstechniken wurde eingeläutet (z.B. PET, </a:t>
            </a:r>
            <a:r>
              <a:rPr lang="de-DE" dirty="0" err="1" smtClean="0"/>
              <a:t>fMRT</a:t>
            </a:r>
            <a:r>
              <a:rPr lang="de-DE" dirty="0" smtClean="0"/>
              <a:t> usw.)</a:t>
            </a:r>
          </a:p>
          <a:p>
            <a:r>
              <a:rPr lang="de-DE" dirty="0" smtClean="0"/>
              <a:t>Z.T. konnten neurorehabilitative oder neuropharmakologische Behandlungsansätze hieraus für die Praxis entwickelt werden </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85000" lnSpcReduction="10000"/>
          </a:bodyPr>
          <a:lstStyle/>
          <a:p>
            <a:r>
              <a:rPr lang="de-DE" dirty="0" smtClean="0"/>
              <a:t>Es gibt viele Aussagen, die als wissenschaftlich nachweisbare (oder zumindest in absehbarer Zeit nachweisbare) neurowissenschaftliche Erkenntnisse dargestellt werden, die aber spekulativ sind.</a:t>
            </a:r>
          </a:p>
          <a:p>
            <a:r>
              <a:rPr lang="de-DE" dirty="0" smtClean="0"/>
              <a:t>Wolf Singer: </a:t>
            </a:r>
            <a:r>
              <a:rPr lang="de-DE" i="1" dirty="0" smtClean="0"/>
              <a:t>„Alles, was wir in dualistischen Leib-Seele-Modellen gern dem Geistigen zuschreiben, ist rein biologisch bedingt“  </a:t>
            </a:r>
            <a:r>
              <a:rPr lang="de-DE" dirty="0" smtClean="0"/>
              <a:t>(Gehirn und Geist 2002)</a:t>
            </a:r>
          </a:p>
          <a:p>
            <a:r>
              <a:rPr lang="de-DE" dirty="0" smtClean="0"/>
              <a:t>Z.B. Frage nach der Willensfreiheit (Determiniertheit) des Menschen oder dem </a:t>
            </a:r>
            <a:r>
              <a:rPr lang="de-DE" smtClean="0"/>
              <a:t>Bewußtsein</a:t>
            </a:r>
            <a:endParaRPr lang="de-DE" dirty="0"/>
          </a:p>
        </p:txBody>
      </p:sp>
      <p:sp>
        <p:nvSpPr>
          <p:cNvPr id="3" name="Titel 2"/>
          <p:cNvSpPr>
            <a:spLocks noGrp="1"/>
          </p:cNvSpPr>
          <p:nvPr>
            <p:ph type="title"/>
          </p:nvPr>
        </p:nvSpPr>
        <p:spPr>
          <a:xfrm>
            <a:off x="395536" y="188640"/>
            <a:ext cx="8229600" cy="1210146"/>
          </a:xfrm>
          <a:solidFill>
            <a:srgbClr val="00B050"/>
          </a:solidFill>
        </p:spPr>
        <p:txBody>
          <a:bodyPr>
            <a:noAutofit/>
          </a:bodyPr>
          <a:lstStyle/>
          <a:p>
            <a:r>
              <a:rPr lang="de-DE" sz="2800" dirty="0" smtClean="0"/>
              <a:t>Neurobiologie – </a:t>
            </a:r>
            <a:br>
              <a:rPr lang="de-DE" sz="2800" dirty="0" smtClean="0"/>
            </a:br>
            <a:r>
              <a:rPr lang="de-DE" sz="2800" b="0" dirty="0" smtClean="0"/>
              <a:t>zwischen Hirnforschung und Neuro-Spekulation</a:t>
            </a:r>
            <a:endParaRPr lang="de-DE"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Bibel – Medizin - Glaube</a:t>
            </a:r>
            <a:endParaRPr lang="de-DE" dirty="0"/>
          </a:p>
        </p:txBody>
      </p:sp>
      <p:pic>
        <p:nvPicPr>
          <p:cNvPr id="1026" name="Picture 2" descr="C:\Users\martin.falkenberg\Documents\Bildmaterial\Eigene Bilder\220px-Gutenberg_Bible.jpg"/>
          <p:cNvPicPr>
            <a:picLocks noGrp="1" noChangeAspect="1" noChangeArrowheads="1"/>
          </p:cNvPicPr>
          <p:nvPr>
            <p:ph idx="1"/>
          </p:nvPr>
        </p:nvPicPr>
        <p:blipFill>
          <a:blip r:embed="rId2" cstate="print"/>
          <a:srcRect/>
          <a:stretch>
            <a:fillRect/>
          </a:stretch>
        </p:blipFill>
        <p:spPr bwMode="auto">
          <a:xfrm>
            <a:off x="539552" y="1556792"/>
            <a:ext cx="2794000" cy="1892300"/>
          </a:xfrm>
          <a:prstGeom prst="rect">
            <a:avLst/>
          </a:prstGeom>
          <a:noFill/>
        </p:spPr>
      </p:pic>
      <p:pic>
        <p:nvPicPr>
          <p:cNvPr id="1027" name="Picture 3" descr="C:\Users\martin.falkenberg\Pictures\CCT2.jpg"/>
          <p:cNvPicPr>
            <a:picLocks noChangeAspect="1" noChangeArrowheads="1"/>
          </p:cNvPicPr>
          <p:nvPr/>
        </p:nvPicPr>
        <p:blipFill>
          <a:blip r:embed="rId3" cstate="print"/>
          <a:srcRect/>
          <a:stretch>
            <a:fillRect/>
          </a:stretch>
        </p:blipFill>
        <p:spPr bwMode="auto">
          <a:xfrm>
            <a:off x="4932040" y="1556792"/>
            <a:ext cx="2016224" cy="2400267"/>
          </a:xfrm>
          <a:prstGeom prst="rect">
            <a:avLst/>
          </a:prstGeom>
          <a:noFill/>
        </p:spPr>
      </p:pic>
      <p:pic>
        <p:nvPicPr>
          <p:cNvPr id="1028" name="Picture 4" descr="C:\Users\martin.falkenberg\Pictures\Gehlen.jpg"/>
          <p:cNvPicPr>
            <a:picLocks noChangeAspect="1" noChangeArrowheads="1"/>
          </p:cNvPicPr>
          <p:nvPr/>
        </p:nvPicPr>
        <p:blipFill>
          <a:blip r:embed="rId4" cstate="print"/>
          <a:srcRect/>
          <a:stretch>
            <a:fillRect/>
          </a:stretch>
        </p:blipFill>
        <p:spPr bwMode="auto">
          <a:xfrm>
            <a:off x="539552" y="3731717"/>
            <a:ext cx="2164579" cy="2937643"/>
          </a:xfrm>
          <a:prstGeom prst="rect">
            <a:avLst/>
          </a:prstGeom>
          <a:noFill/>
        </p:spPr>
      </p:pic>
      <p:pic>
        <p:nvPicPr>
          <p:cNvPr id="7" name="Picture 2" descr="C:\Users\martin.falkenberg\Pictures\MRT_Kopf_01.jpg"/>
          <p:cNvPicPr>
            <a:picLocks noChangeAspect="1" noChangeArrowheads="1"/>
          </p:cNvPicPr>
          <p:nvPr/>
        </p:nvPicPr>
        <p:blipFill>
          <a:blip r:embed="rId5" cstate="print"/>
          <a:srcRect/>
          <a:stretch>
            <a:fillRect/>
          </a:stretch>
        </p:blipFill>
        <p:spPr bwMode="auto">
          <a:xfrm>
            <a:off x="4932040" y="4293096"/>
            <a:ext cx="2232248" cy="223224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692696"/>
            <a:ext cx="5266928" cy="724942"/>
          </a:xfrm>
        </p:spPr>
        <p:txBody>
          <a:bodyPr>
            <a:normAutofit/>
          </a:bodyPr>
          <a:lstStyle/>
          <a:p>
            <a:r>
              <a:rPr lang="de-DE" sz="3200" dirty="0" smtClean="0"/>
              <a:t>Eckhard von Hirschhausen:</a:t>
            </a:r>
            <a:endParaRPr lang="de-DE" sz="3200" dirty="0"/>
          </a:p>
        </p:txBody>
      </p:sp>
      <p:sp>
        <p:nvSpPr>
          <p:cNvPr id="7" name="Inhaltsplatzhalter 6"/>
          <p:cNvSpPr>
            <a:spLocks noGrp="1"/>
          </p:cNvSpPr>
          <p:nvPr>
            <p:ph idx="1"/>
          </p:nvPr>
        </p:nvSpPr>
        <p:spPr/>
        <p:txBody>
          <a:bodyPr>
            <a:normAutofit/>
          </a:bodyPr>
          <a:lstStyle/>
          <a:p>
            <a:pPr>
              <a:buNone/>
            </a:pPr>
            <a:r>
              <a:rPr lang="de-DE" sz="2400" dirty="0" smtClean="0"/>
              <a:t>     Natürlich ist es schick, wenn man in der Röhre bestimmte Areale aufblinken sieht. Aber was sagt das wirklich ? Wenn Sie nachts ein </a:t>
            </a:r>
            <a:r>
              <a:rPr lang="de-DE" sz="2400" dirty="0" err="1" smtClean="0"/>
              <a:t>Photo</a:t>
            </a:r>
            <a:r>
              <a:rPr lang="de-DE" sz="2400" dirty="0" smtClean="0"/>
              <a:t> von einer Stadt machen, leuchten auch manche Areale heller als andere. Was wissen sie dann darüber, was hinter den leuchtenden Fenstern getan und gedacht wird ? Und wahrscheinlich ist ja im Hirn die Hemmung und nicht die Erregung das wichtigste Prinzip. Sowie bei dem </a:t>
            </a:r>
            <a:r>
              <a:rPr lang="de-DE" sz="2400" dirty="0" err="1" smtClean="0"/>
              <a:t>Photo</a:t>
            </a:r>
            <a:r>
              <a:rPr lang="de-DE" sz="2400" dirty="0" smtClean="0"/>
              <a:t> der nächtlichen Stadt: Die spannendsten Dinge passieren hinter den Fenstern, die gerade nicht leuchten.  </a:t>
            </a:r>
            <a:endParaRPr lang="de-DE"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Autofit/>
          </a:bodyPr>
          <a:lstStyle/>
          <a:p>
            <a:r>
              <a:rPr lang="de-DE" sz="3200" dirty="0" smtClean="0"/>
              <a:t>Neurobiologie – </a:t>
            </a:r>
            <a:br>
              <a:rPr lang="de-DE" sz="3200" dirty="0" smtClean="0"/>
            </a:br>
            <a:r>
              <a:rPr lang="de-DE" sz="3200" dirty="0" smtClean="0"/>
              <a:t>zwischen Hirnforschung und Neuro-Spekulation</a:t>
            </a:r>
            <a:endParaRPr lang="de-DE" sz="3200" dirty="0"/>
          </a:p>
        </p:txBody>
      </p:sp>
      <p:sp>
        <p:nvSpPr>
          <p:cNvPr id="3" name="Inhaltsplatzhalter 2"/>
          <p:cNvSpPr>
            <a:spLocks noGrp="1"/>
          </p:cNvSpPr>
          <p:nvPr>
            <p:ph idx="1"/>
          </p:nvPr>
        </p:nvSpPr>
        <p:spPr/>
        <p:txBody>
          <a:bodyPr/>
          <a:lstStyle/>
          <a:p>
            <a:r>
              <a:rPr lang="de-DE" dirty="0" smtClean="0"/>
              <a:t>Wolf Singer: „</a:t>
            </a:r>
            <a:r>
              <a:rPr lang="de-DE" dirty="0" err="1" smtClean="0"/>
              <a:t>Verschaltungen</a:t>
            </a:r>
            <a:r>
              <a:rPr lang="de-DE" dirty="0" smtClean="0"/>
              <a:t> legen uns fest: Wir sollten aufhören, von Freiheit zu sprechen“ (Hirnforschung und Willensfreiheit, Singer W, 2004)</a:t>
            </a:r>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de-DE" sz="3200" dirty="0" smtClean="0"/>
              <a:t>Neurobiologie – </a:t>
            </a:r>
            <a:br>
              <a:rPr lang="de-DE" sz="3200" dirty="0" smtClean="0"/>
            </a:br>
            <a:r>
              <a:rPr lang="de-DE" sz="3200" dirty="0" smtClean="0"/>
              <a:t>zwischen Hirnforschung und Neuro-Spekulation</a:t>
            </a:r>
            <a:endParaRPr lang="de-DE" sz="3200" dirty="0"/>
          </a:p>
        </p:txBody>
      </p:sp>
      <p:sp>
        <p:nvSpPr>
          <p:cNvPr id="3" name="Inhaltsplatzhalter 2"/>
          <p:cNvSpPr>
            <a:spLocks noGrp="1"/>
          </p:cNvSpPr>
          <p:nvPr>
            <p:ph idx="1"/>
          </p:nvPr>
        </p:nvSpPr>
        <p:spPr/>
        <p:txBody>
          <a:bodyPr/>
          <a:lstStyle/>
          <a:p>
            <a:r>
              <a:rPr lang="de-DE" dirty="0" smtClean="0"/>
              <a:t>Als Grundlage für diese Annahme gelten die Untersuchungen des kalifornischen Physiologen Benjamin </a:t>
            </a:r>
            <a:r>
              <a:rPr lang="de-DE" dirty="0" err="1" smtClean="0"/>
              <a:t>Libet</a:t>
            </a:r>
            <a:r>
              <a:rPr lang="de-DE" dirty="0" smtClean="0"/>
              <a:t> aus den frühen 80er Jahren (</a:t>
            </a:r>
            <a:r>
              <a:rPr lang="de-DE" dirty="0" err="1" smtClean="0"/>
              <a:t>Libet</a:t>
            </a:r>
            <a:r>
              <a:rPr lang="de-DE" dirty="0" smtClean="0"/>
              <a:t> B, Gleason CA et al. Brain 1983) </a:t>
            </a:r>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Bibel – Medizin - Glaube</a:t>
            </a:r>
            <a:endParaRPr lang="de-DE" dirty="0"/>
          </a:p>
        </p:txBody>
      </p:sp>
      <p:pic>
        <p:nvPicPr>
          <p:cNvPr id="1026" name="Picture 2" descr="C:\Users\martin.falkenberg\Pictures\LIBET-willen1.jpg"/>
          <p:cNvPicPr>
            <a:picLocks noGrp="1" noChangeAspect="1" noChangeArrowheads="1"/>
          </p:cNvPicPr>
          <p:nvPr>
            <p:ph idx="1"/>
          </p:nvPr>
        </p:nvPicPr>
        <p:blipFill>
          <a:blip r:embed="rId2" cstate="print"/>
          <a:srcRect/>
          <a:stretch>
            <a:fillRect/>
          </a:stretch>
        </p:blipFill>
        <p:spPr bwMode="auto">
          <a:xfrm>
            <a:off x="5148064" y="1700808"/>
            <a:ext cx="3649237" cy="3340968"/>
          </a:xfrm>
          <a:prstGeom prst="rect">
            <a:avLst/>
          </a:prstGeom>
          <a:noFill/>
        </p:spPr>
      </p:pic>
      <p:pic>
        <p:nvPicPr>
          <p:cNvPr id="1027" name="Picture 3" descr="C:\Users\martin.falkenberg\Pictures\libet.jpg"/>
          <p:cNvPicPr>
            <a:picLocks noChangeAspect="1" noChangeArrowheads="1"/>
          </p:cNvPicPr>
          <p:nvPr/>
        </p:nvPicPr>
        <p:blipFill>
          <a:blip r:embed="rId3" cstate="print"/>
          <a:srcRect/>
          <a:stretch>
            <a:fillRect/>
          </a:stretch>
        </p:blipFill>
        <p:spPr bwMode="auto">
          <a:xfrm>
            <a:off x="179512" y="1628800"/>
            <a:ext cx="4733032" cy="310351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Bibel – Medizin - Glaube</a:t>
            </a:r>
            <a:endParaRPr lang="de-DE" dirty="0"/>
          </a:p>
        </p:txBody>
      </p:sp>
      <p:pic>
        <p:nvPicPr>
          <p:cNvPr id="2050" name="Picture 2" descr="C:\Users\martin.falkenberg\Pictures\Gotteshelm.jpg"/>
          <p:cNvPicPr>
            <a:picLocks noGrp="1" noChangeAspect="1" noChangeArrowheads="1"/>
          </p:cNvPicPr>
          <p:nvPr>
            <p:ph idx="1"/>
          </p:nvPr>
        </p:nvPicPr>
        <p:blipFill>
          <a:blip r:embed="rId2" cstate="print"/>
          <a:srcRect/>
          <a:stretch>
            <a:fillRect/>
          </a:stretch>
        </p:blipFill>
        <p:spPr bwMode="auto">
          <a:xfrm>
            <a:off x="4859372" y="1988840"/>
            <a:ext cx="3539287" cy="3240360"/>
          </a:xfrm>
          <a:prstGeom prst="rect">
            <a:avLst/>
          </a:prstGeom>
          <a:noFill/>
        </p:spPr>
      </p:pic>
      <p:pic>
        <p:nvPicPr>
          <p:cNvPr id="2051" name="Picture 3" descr="C:\Users\martin.falkenberg\Pictures\persinger.jpg"/>
          <p:cNvPicPr>
            <a:picLocks noChangeAspect="1" noChangeArrowheads="1"/>
          </p:cNvPicPr>
          <p:nvPr/>
        </p:nvPicPr>
        <p:blipFill>
          <a:blip r:embed="rId3" cstate="print"/>
          <a:srcRect/>
          <a:stretch>
            <a:fillRect/>
          </a:stretch>
        </p:blipFill>
        <p:spPr bwMode="auto">
          <a:xfrm>
            <a:off x="539552" y="2060848"/>
            <a:ext cx="3456384" cy="2592288"/>
          </a:xfrm>
          <a:prstGeom prst="rect">
            <a:avLst/>
          </a:prstGeom>
          <a:noFill/>
        </p:spPr>
      </p:pic>
      <p:sp>
        <p:nvSpPr>
          <p:cNvPr id="5" name="Textfeld 4"/>
          <p:cNvSpPr txBox="1"/>
          <p:nvPr/>
        </p:nvSpPr>
        <p:spPr>
          <a:xfrm>
            <a:off x="539552" y="4797152"/>
            <a:ext cx="3096344" cy="369332"/>
          </a:xfrm>
          <a:prstGeom prst="rect">
            <a:avLst/>
          </a:prstGeom>
          <a:noFill/>
        </p:spPr>
        <p:txBody>
          <a:bodyPr wrap="square" rtlCol="0">
            <a:spAutoFit/>
          </a:bodyPr>
          <a:lstStyle/>
          <a:p>
            <a:r>
              <a:rPr lang="de-DE" dirty="0" smtClean="0"/>
              <a:t>Prof. Michel </a:t>
            </a:r>
            <a:r>
              <a:rPr lang="de-DE" dirty="0" err="1" smtClean="0"/>
              <a:t>Persinger</a:t>
            </a:r>
            <a:endParaRPr lang="de-DE" dirty="0"/>
          </a:p>
        </p:txBody>
      </p:sp>
      <p:sp>
        <p:nvSpPr>
          <p:cNvPr id="6" name="Textfeld 5"/>
          <p:cNvSpPr txBox="1"/>
          <p:nvPr/>
        </p:nvSpPr>
        <p:spPr>
          <a:xfrm>
            <a:off x="4860032" y="5373216"/>
            <a:ext cx="3384376" cy="369332"/>
          </a:xfrm>
          <a:prstGeom prst="rect">
            <a:avLst/>
          </a:prstGeom>
          <a:noFill/>
        </p:spPr>
        <p:txBody>
          <a:bodyPr wrap="square" rtlCol="0">
            <a:spAutoFit/>
          </a:bodyPr>
          <a:lstStyle/>
          <a:p>
            <a:r>
              <a:rPr lang="de-DE" dirty="0" smtClean="0"/>
              <a:t>Sog. „Gotteshelm“</a:t>
            </a:r>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de-DE" sz="3200" dirty="0" smtClean="0"/>
              <a:t>Neurobiologie – </a:t>
            </a:r>
            <a:br>
              <a:rPr lang="de-DE" sz="3200" dirty="0" smtClean="0"/>
            </a:br>
            <a:r>
              <a:rPr lang="de-DE" sz="3200" dirty="0" smtClean="0"/>
              <a:t>zwischen Hirnforschung und Neuro-Spekulation</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Neurotheologie – </a:t>
            </a:r>
          </a:p>
          <a:p>
            <a:pPr>
              <a:buNone/>
            </a:pPr>
            <a:r>
              <a:rPr lang="de-DE" dirty="0" smtClean="0"/>
              <a:t>    </a:t>
            </a:r>
            <a:r>
              <a:rPr lang="de-DE" sz="2800" dirty="0" smtClean="0"/>
              <a:t>der Glaube an Gott, ein neuronales Konstrukt ?</a:t>
            </a:r>
          </a:p>
          <a:p>
            <a:pPr>
              <a:buNone/>
            </a:pPr>
            <a:r>
              <a:rPr lang="de-DE" sz="2800" dirty="0" smtClean="0"/>
              <a:t>     Neurotheologie – Neurobiologische Modelle religiöser Erfahrungen </a:t>
            </a:r>
            <a:r>
              <a:rPr lang="de-DE" sz="2200" dirty="0" smtClean="0"/>
              <a:t>(Der Nervenarzt Band 84, Heft 3, März 2013; Springer-Verlag)</a:t>
            </a:r>
          </a:p>
          <a:p>
            <a:pPr>
              <a:buNone/>
            </a:pPr>
            <a:r>
              <a:rPr lang="de-DE" sz="2800" dirty="0" smtClean="0"/>
              <a:t>     </a:t>
            </a:r>
          </a:p>
          <a:p>
            <a:pPr>
              <a:buNone/>
            </a:pPr>
            <a:r>
              <a:rPr lang="de-DE" sz="2800" dirty="0" smtClean="0"/>
              <a:t>    </a:t>
            </a:r>
            <a:r>
              <a:rPr lang="de-DE" sz="2800" dirty="0" err="1" smtClean="0"/>
              <a:t>Persinger</a:t>
            </a:r>
            <a:r>
              <a:rPr lang="de-DE" sz="2800" dirty="0" smtClean="0"/>
              <a:t> MA (1983) </a:t>
            </a:r>
            <a:r>
              <a:rPr lang="de-DE" sz="2600" dirty="0" err="1" smtClean="0"/>
              <a:t>Religious</a:t>
            </a:r>
            <a:endParaRPr lang="de-DE" sz="2600" dirty="0" smtClean="0"/>
          </a:p>
          <a:p>
            <a:pPr>
              <a:buNone/>
            </a:pPr>
            <a:r>
              <a:rPr lang="de-DE" sz="2600" dirty="0" smtClean="0"/>
              <a:t>     </a:t>
            </a:r>
            <a:r>
              <a:rPr lang="de-DE" sz="2600" dirty="0" err="1" smtClean="0"/>
              <a:t>and</a:t>
            </a:r>
            <a:r>
              <a:rPr lang="de-DE" sz="2600" dirty="0" smtClean="0"/>
              <a:t> </a:t>
            </a:r>
            <a:r>
              <a:rPr lang="de-DE" sz="2600" dirty="0" err="1" smtClean="0"/>
              <a:t>mystical</a:t>
            </a:r>
            <a:r>
              <a:rPr lang="de-DE" sz="2600" dirty="0" smtClean="0"/>
              <a:t> </a:t>
            </a:r>
            <a:r>
              <a:rPr lang="de-DE" sz="2600" dirty="0" err="1" smtClean="0"/>
              <a:t>experiences</a:t>
            </a:r>
            <a:r>
              <a:rPr lang="de-DE" sz="2600" dirty="0" smtClean="0"/>
              <a:t> </a:t>
            </a:r>
            <a:r>
              <a:rPr lang="de-DE" sz="2600" dirty="0" err="1" smtClean="0"/>
              <a:t>as</a:t>
            </a:r>
            <a:r>
              <a:rPr lang="de-DE" sz="2600" dirty="0" smtClean="0"/>
              <a:t> </a:t>
            </a:r>
          </a:p>
          <a:p>
            <a:pPr>
              <a:buNone/>
            </a:pPr>
            <a:r>
              <a:rPr lang="de-DE" sz="2600" dirty="0" smtClean="0"/>
              <a:t>     </a:t>
            </a:r>
            <a:r>
              <a:rPr lang="de-DE" sz="2600" dirty="0" err="1" smtClean="0"/>
              <a:t>artifacts</a:t>
            </a:r>
            <a:r>
              <a:rPr lang="de-DE" sz="2600" dirty="0" smtClean="0"/>
              <a:t> </a:t>
            </a:r>
            <a:r>
              <a:rPr lang="de-DE" sz="2600" dirty="0" err="1" smtClean="0"/>
              <a:t>of</a:t>
            </a:r>
            <a:r>
              <a:rPr lang="de-DE" sz="2600" dirty="0" smtClean="0"/>
              <a:t> temporal lobe </a:t>
            </a:r>
            <a:r>
              <a:rPr lang="de-DE" sz="2600" dirty="0" err="1" smtClean="0"/>
              <a:t>function</a:t>
            </a:r>
            <a:endParaRPr lang="de-DE" sz="2600" dirty="0" smtClean="0"/>
          </a:p>
          <a:p>
            <a:pPr>
              <a:buNone/>
            </a:pPr>
            <a:r>
              <a:rPr lang="de-DE" sz="2600" dirty="0" smtClean="0"/>
              <a:t>     a </a:t>
            </a:r>
            <a:r>
              <a:rPr lang="de-DE" sz="2600" dirty="0" err="1" smtClean="0"/>
              <a:t>general</a:t>
            </a:r>
            <a:r>
              <a:rPr lang="de-DE" sz="2600" dirty="0" smtClean="0"/>
              <a:t> </a:t>
            </a:r>
            <a:r>
              <a:rPr lang="de-DE" sz="2600" dirty="0" err="1" smtClean="0"/>
              <a:t>hypothesis</a:t>
            </a:r>
            <a:r>
              <a:rPr lang="de-DE" sz="2600" dirty="0" smtClean="0"/>
              <a:t>. </a:t>
            </a:r>
            <a:r>
              <a:rPr lang="de-DE" sz="1700" dirty="0" err="1" smtClean="0"/>
              <a:t>Percept</a:t>
            </a:r>
            <a:r>
              <a:rPr lang="de-DE" sz="1700" dirty="0" smtClean="0"/>
              <a:t> </a:t>
            </a:r>
            <a:r>
              <a:rPr lang="de-DE" sz="1700" dirty="0" err="1" smtClean="0"/>
              <a:t>Mot</a:t>
            </a:r>
            <a:endParaRPr lang="de-DE" sz="1700" dirty="0" smtClean="0"/>
          </a:p>
          <a:p>
            <a:pPr>
              <a:buNone/>
            </a:pPr>
            <a:r>
              <a:rPr lang="de-DE" sz="1700" dirty="0" smtClean="0"/>
              <a:t>        Skills 57: 1255-1262</a:t>
            </a:r>
            <a:endParaRPr lang="de-DE" sz="1700" dirty="0"/>
          </a:p>
        </p:txBody>
      </p:sp>
      <p:pic>
        <p:nvPicPr>
          <p:cNvPr id="4" name="Picture 2" descr="C:\Dokumente und Einstellungen\martin.falkenberg\Eigene Dateien\Eigene Bilder\Gotteshelm.jpg"/>
          <p:cNvPicPr>
            <a:picLocks noChangeAspect="1" noChangeArrowheads="1"/>
          </p:cNvPicPr>
          <p:nvPr/>
        </p:nvPicPr>
        <p:blipFill>
          <a:blip r:embed="rId3" cstate="print"/>
          <a:srcRect/>
          <a:stretch>
            <a:fillRect/>
          </a:stretch>
        </p:blipFill>
        <p:spPr bwMode="auto">
          <a:xfrm>
            <a:off x="5868144" y="3861048"/>
            <a:ext cx="2602523" cy="2382715"/>
          </a:xfrm>
          <a:prstGeom prst="rect">
            <a:avLst/>
          </a:prstGeom>
          <a:noFill/>
        </p:spPr>
      </p:pic>
      <p:sp>
        <p:nvSpPr>
          <p:cNvPr id="5" name="Textfeld 4"/>
          <p:cNvSpPr txBox="1"/>
          <p:nvPr/>
        </p:nvSpPr>
        <p:spPr>
          <a:xfrm>
            <a:off x="5868144" y="6309320"/>
            <a:ext cx="2592288" cy="369332"/>
          </a:xfrm>
          <a:prstGeom prst="rect">
            <a:avLst/>
          </a:prstGeom>
          <a:noFill/>
        </p:spPr>
        <p:txBody>
          <a:bodyPr wrap="square" rtlCol="0">
            <a:spAutoFit/>
          </a:bodyPr>
          <a:lstStyle/>
          <a:p>
            <a:r>
              <a:rPr lang="de-DE" dirty="0" smtClean="0"/>
              <a:t>„Gotteshelm“</a:t>
            </a:r>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r>
              <a:rPr lang="de-DE" dirty="0" smtClean="0"/>
              <a:t>Die Bibel- das Buch der Bücher</a:t>
            </a:r>
            <a:endParaRPr lang="de-DE" dirty="0"/>
          </a:p>
        </p:txBody>
      </p:sp>
      <p:pic>
        <p:nvPicPr>
          <p:cNvPr id="16386" name="Picture 2" descr="C:\Dokumente und Einstellungen\martin.falkenberg\Eigene Dateien\Eigene Bilder\Bibelausstellung.jpg"/>
          <p:cNvPicPr>
            <a:picLocks noGrp="1" noChangeAspect="1" noChangeArrowheads="1"/>
          </p:cNvPicPr>
          <p:nvPr>
            <p:ph idx="1"/>
          </p:nvPr>
        </p:nvPicPr>
        <p:blipFill>
          <a:blip r:embed="rId3" cstate="print"/>
          <a:srcRect/>
          <a:stretch>
            <a:fillRect/>
          </a:stretch>
        </p:blipFill>
        <p:spPr bwMode="auto">
          <a:xfrm>
            <a:off x="1115616" y="1124744"/>
            <a:ext cx="4464496" cy="3354405"/>
          </a:xfrm>
          <a:prstGeom prst="rect">
            <a:avLst/>
          </a:prstGeom>
          <a:noFill/>
        </p:spPr>
      </p:pic>
      <p:pic>
        <p:nvPicPr>
          <p:cNvPr id="16387" name="Picture 3" descr="C:\Dokumente und Einstellungen\martin.falkenberg\Eigene Dateien\Eigene Bilder\Bibel.jpg"/>
          <p:cNvPicPr>
            <a:picLocks noChangeAspect="1" noChangeArrowheads="1"/>
          </p:cNvPicPr>
          <p:nvPr/>
        </p:nvPicPr>
        <p:blipFill>
          <a:blip r:embed="rId4" cstate="print"/>
          <a:srcRect/>
          <a:stretch>
            <a:fillRect/>
          </a:stretch>
        </p:blipFill>
        <p:spPr bwMode="auto">
          <a:xfrm>
            <a:off x="1115616" y="4653136"/>
            <a:ext cx="3005306" cy="2043608"/>
          </a:xfrm>
          <a:prstGeom prst="rect">
            <a:avLst/>
          </a:prstGeom>
          <a:noFill/>
        </p:spPr>
      </p:pic>
      <p:pic>
        <p:nvPicPr>
          <p:cNvPr id="16388" name="Picture 4" descr="C:\Dokumente und Einstellungen\martin.falkenberg\Eigene Dateien\Eigene Bilder\1-Zonderkidz-BerenstainBears_160x600-June2013.jpg"/>
          <p:cNvPicPr>
            <a:picLocks noChangeAspect="1" noChangeArrowheads="1"/>
          </p:cNvPicPr>
          <p:nvPr/>
        </p:nvPicPr>
        <p:blipFill>
          <a:blip r:embed="rId5" cstate="print"/>
          <a:srcRect/>
          <a:stretch>
            <a:fillRect/>
          </a:stretch>
        </p:blipFill>
        <p:spPr bwMode="auto">
          <a:xfrm>
            <a:off x="6300192" y="1052736"/>
            <a:ext cx="1524000" cy="5715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Bibel – Medizin - Glaube</a:t>
            </a:r>
            <a:endParaRPr lang="de-DE" dirty="0"/>
          </a:p>
        </p:txBody>
      </p:sp>
      <p:sp>
        <p:nvSpPr>
          <p:cNvPr id="3" name="Inhaltsplatzhalter 2"/>
          <p:cNvSpPr>
            <a:spLocks noGrp="1"/>
          </p:cNvSpPr>
          <p:nvPr>
            <p:ph idx="1"/>
          </p:nvPr>
        </p:nvSpPr>
        <p:spPr>
          <a:xfrm>
            <a:off x="467544" y="1412776"/>
            <a:ext cx="8229600" cy="4525963"/>
          </a:xfrm>
        </p:spPr>
        <p:txBody>
          <a:bodyPr>
            <a:normAutofit/>
          </a:bodyPr>
          <a:lstStyle/>
          <a:p>
            <a:pPr>
              <a:buNone/>
            </a:pPr>
            <a:r>
              <a:rPr lang="de-DE" dirty="0" smtClean="0"/>
              <a:t>Selbstanspruch der Bibel:</a:t>
            </a:r>
          </a:p>
          <a:p>
            <a:pPr>
              <a:buNone/>
            </a:pPr>
            <a:r>
              <a:rPr lang="de-DE" dirty="0" smtClean="0"/>
              <a:t>    2. Timotheus 3,16a: „Alle Schrift ist von Gott eingegeben“</a:t>
            </a:r>
          </a:p>
          <a:p>
            <a:pPr>
              <a:buNone/>
            </a:pPr>
            <a:endParaRPr lang="de-DE" dirty="0" smtClean="0"/>
          </a:p>
        </p:txBody>
      </p:sp>
      <p:pic>
        <p:nvPicPr>
          <p:cNvPr id="1026" name="Picture 2" descr="C:\Users\martin.falkenberg\Pictures\Bibel Inspiration.jpg"/>
          <p:cNvPicPr>
            <a:picLocks noChangeAspect="1" noChangeArrowheads="1"/>
          </p:cNvPicPr>
          <p:nvPr/>
        </p:nvPicPr>
        <p:blipFill>
          <a:blip r:embed="rId2" cstate="print"/>
          <a:srcRect/>
          <a:stretch>
            <a:fillRect/>
          </a:stretch>
        </p:blipFill>
        <p:spPr bwMode="auto">
          <a:xfrm>
            <a:off x="539552" y="3356992"/>
            <a:ext cx="4218220" cy="3168352"/>
          </a:xfrm>
          <a:prstGeom prst="rect">
            <a:avLst/>
          </a:prstGeom>
          <a:noFill/>
        </p:spPr>
      </p:pic>
      <p:pic>
        <p:nvPicPr>
          <p:cNvPr id="1027" name="Picture 3" descr="C:\Users\martin.falkenberg\Pictures\Bibel.jpg"/>
          <p:cNvPicPr>
            <a:picLocks noChangeAspect="1" noChangeArrowheads="1"/>
          </p:cNvPicPr>
          <p:nvPr/>
        </p:nvPicPr>
        <p:blipFill>
          <a:blip r:embed="rId3" cstate="print"/>
          <a:srcRect/>
          <a:stretch>
            <a:fillRect/>
          </a:stretch>
        </p:blipFill>
        <p:spPr bwMode="auto">
          <a:xfrm>
            <a:off x="5337839" y="3429000"/>
            <a:ext cx="3171781" cy="266429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lstStyle/>
          <a:p>
            <a:r>
              <a:rPr lang="de-DE" dirty="0" smtClean="0"/>
              <a:t>Die Bibel – ein außergewöhnliches Buch</a:t>
            </a:r>
          </a:p>
          <a:p>
            <a:pPr>
              <a:buNone/>
            </a:pPr>
            <a:r>
              <a:rPr lang="de-DE" dirty="0" smtClean="0"/>
              <a:t>    - einzigartig in Entstehung und Einheit</a:t>
            </a:r>
          </a:p>
          <a:p>
            <a:pPr>
              <a:buNone/>
            </a:pPr>
            <a:endParaRPr lang="de-DE"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normAutofit fontScale="85000" lnSpcReduction="10000"/>
          </a:bodyPr>
          <a:lstStyle/>
          <a:p>
            <a:pPr>
              <a:buNone/>
            </a:pPr>
            <a:r>
              <a:rPr lang="de-DE" dirty="0" smtClean="0"/>
              <a:t>„Bibliothek“ aus 66 Büchern</a:t>
            </a:r>
          </a:p>
          <a:p>
            <a:r>
              <a:rPr lang="de-DE" dirty="0" smtClean="0"/>
              <a:t>Geschrieben von ca. 30-40 verschiedenen Autoren (z.B. König David, Fischer wie Petrus, Lukas als Arzt oder Matthäus als Zollbeamter)</a:t>
            </a:r>
          </a:p>
          <a:p>
            <a:r>
              <a:rPr lang="de-DE" dirty="0" smtClean="0"/>
              <a:t>Geschrieben von verschiedenen Orten aus (z.B. Palast, Wüste, Gefängnis usw.)</a:t>
            </a:r>
          </a:p>
          <a:p>
            <a:r>
              <a:rPr lang="de-DE" dirty="0" smtClean="0"/>
              <a:t>Geschrieben in drei Sprachen (Hebräisch, Aramäisch, Griechisch)</a:t>
            </a:r>
          </a:p>
          <a:p>
            <a:r>
              <a:rPr lang="de-DE" dirty="0" smtClean="0"/>
              <a:t>Entstanden in drei Erdteilen (Afrika, Asien, Europa)</a:t>
            </a:r>
          </a:p>
          <a:p>
            <a:r>
              <a:rPr lang="de-DE" dirty="0" smtClean="0"/>
              <a:t>Entstanden über einen Zeitraum von ca. 1600 Jahren </a:t>
            </a: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692696"/>
            <a:ext cx="7920880" cy="5170646"/>
          </a:xfrm>
          <a:prstGeom prst="rect">
            <a:avLst/>
          </a:prstGeom>
          <a:noFill/>
        </p:spPr>
        <p:txBody>
          <a:bodyPr wrap="square" rtlCol="0">
            <a:spAutoFit/>
          </a:bodyPr>
          <a:lstStyle/>
          <a:p>
            <a:r>
              <a:rPr lang="de-DE" sz="2400" b="1" i="1" dirty="0" smtClean="0">
                <a:latin typeface="Arial" pitchFamily="34" charset="0"/>
                <a:cs typeface="Arial" pitchFamily="34" charset="0"/>
              </a:rPr>
              <a:t>Komplexität  des menschlichen Gehirns  –ein paar Zahlen</a:t>
            </a:r>
            <a:r>
              <a:rPr lang="de-DE" sz="2400" dirty="0" smtClean="0">
                <a:latin typeface="Arial" pitchFamily="34" charset="0"/>
                <a:cs typeface="Arial" pitchFamily="34" charset="0"/>
              </a:rPr>
              <a:t> </a:t>
            </a:r>
            <a:br>
              <a:rPr lang="de-DE" sz="2400" dirty="0" smtClean="0">
                <a:latin typeface="Arial" pitchFamily="34" charset="0"/>
                <a:cs typeface="Arial" pitchFamily="34" charset="0"/>
              </a:rPr>
            </a:br>
            <a:endParaRPr lang="de-DE" sz="2400" dirty="0" smtClean="0">
              <a:latin typeface="Arial" pitchFamily="34" charset="0"/>
              <a:cs typeface="Arial" pitchFamily="34" charset="0"/>
            </a:endParaRPr>
          </a:p>
          <a:p>
            <a:r>
              <a:rPr lang="de-DE" sz="2400" dirty="0" smtClean="0">
                <a:latin typeface="Arial" pitchFamily="34" charset="0"/>
                <a:cs typeface="Arial" pitchFamily="34" charset="0"/>
              </a:rPr>
              <a:t>Das Gehirn  wiegt ca. 1,5 kg </a:t>
            </a:r>
          </a:p>
          <a:p>
            <a:r>
              <a:rPr lang="de-DE" sz="2400" dirty="0" smtClean="0">
                <a:latin typeface="Arial" pitchFamily="34" charset="0"/>
                <a:cs typeface="Arial" pitchFamily="34" charset="0"/>
              </a:rPr>
              <a:t>Es umfasst ca. 100 Milliarden Neurone (10</a:t>
            </a:r>
            <a:r>
              <a:rPr lang="de-DE" sz="2400" baseline="30000" dirty="0" smtClean="0">
                <a:latin typeface="Arial" pitchFamily="34" charset="0"/>
                <a:cs typeface="Arial" pitchFamily="34" charset="0"/>
              </a:rPr>
              <a:t>11</a:t>
            </a:r>
            <a:r>
              <a:rPr lang="de-DE" sz="2400" dirty="0" smtClean="0">
                <a:latin typeface="Arial" pitchFamily="34" charset="0"/>
                <a:cs typeface="Arial" pitchFamily="34" charset="0"/>
              </a:rPr>
              <a:t> oder </a:t>
            </a:r>
          </a:p>
          <a:p>
            <a:r>
              <a:rPr lang="de-DE" sz="2400" dirty="0" smtClean="0">
                <a:latin typeface="Arial" pitchFamily="34" charset="0"/>
                <a:cs typeface="Arial" pitchFamily="34" charset="0"/>
              </a:rPr>
              <a:t>100 000 000 000; Bereich: 10</a:t>
            </a:r>
            <a:r>
              <a:rPr lang="de-DE" sz="2400" baseline="30000" dirty="0" smtClean="0">
                <a:latin typeface="Arial" pitchFamily="34" charset="0"/>
                <a:cs typeface="Arial" pitchFamily="34" charset="0"/>
              </a:rPr>
              <a:t>10</a:t>
            </a:r>
            <a:r>
              <a:rPr lang="de-DE" sz="2400" dirty="0" smtClean="0">
                <a:latin typeface="Arial" pitchFamily="34" charset="0"/>
                <a:cs typeface="Arial" pitchFamily="34" charset="0"/>
              </a:rPr>
              <a:t> bis 10</a:t>
            </a:r>
            <a:r>
              <a:rPr lang="de-DE" sz="2400" baseline="30000" dirty="0" smtClean="0">
                <a:latin typeface="Arial" pitchFamily="34" charset="0"/>
                <a:cs typeface="Arial" pitchFamily="34" charset="0"/>
              </a:rPr>
              <a:t>12</a:t>
            </a:r>
            <a:r>
              <a:rPr lang="de-DE" sz="2400" dirty="0" smtClean="0">
                <a:latin typeface="Arial" pitchFamily="34" charset="0"/>
                <a:cs typeface="Arial" pitchFamily="34" charset="0"/>
              </a:rPr>
              <a:t>) </a:t>
            </a:r>
          </a:p>
          <a:p>
            <a:r>
              <a:rPr lang="de-DE" sz="2400" dirty="0" smtClean="0">
                <a:latin typeface="Arial" pitchFamily="34" charset="0"/>
                <a:cs typeface="Arial" pitchFamily="34" charset="0"/>
              </a:rPr>
              <a:t>Mindestens 10</a:t>
            </a:r>
            <a:r>
              <a:rPr lang="de-DE" sz="2400" baseline="30000" dirty="0" smtClean="0">
                <a:latin typeface="Arial" pitchFamily="34" charset="0"/>
                <a:cs typeface="Arial" pitchFamily="34" charset="0"/>
              </a:rPr>
              <a:t>14</a:t>
            </a:r>
            <a:r>
              <a:rPr lang="de-DE" sz="2400" dirty="0" smtClean="0">
                <a:latin typeface="Arial" pitchFamily="34" charset="0"/>
                <a:cs typeface="Arial" pitchFamily="34" charset="0"/>
              </a:rPr>
              <a:t> (100 Billionen) Synapsen im Gehirn </a:t>
            </a:r>
          </a:p>
          <a:p>
            <a:r>
              <a:rPr lang="de-DE" sz="2400" dirty="0" smtClean="0">
                <a:latin typeface="Arial" pitchFamily="34" charset="0"/>
                <a:cs typeface="Arial" pitchFamily="34" charset="0"/>
              </a:rPr>
              <a:t>Gesamtlänge der Nervenfasern im Gehirn </a:t>
            </a:r>
          </a:p>
          <a:p>
            <a:r>
              <a:rPr lang="de-DE" sz="2400" dirty="0" smtClean="0">
                <a:latin typeface="Arial" pitchFamily="34" charset="0"/>
                <a:cs typeface="Arial" pitchFamily="34" charset="0"/>
              </a:rPr>
              <a:t>ca. 2 x 384 000 km (Entfernung zum Mond) </a:t>
            </a:r>
          </a:p>
          <a:p>
            <a:r>
              <a:rPr lang="de-DE" sz="2400" dirty="0" smtClean="0">
                <a:latin typeface="Arial" pitchFamily="34" charset="0"/>
                <a:cs typeface="Arial" pitchFamily="34" charset="0"/>
              </a:rPr>
              <a:t>Die beiden Großhirnhemisphären tauschen ca. 4 x 10</a:t>
            </a:r>
            <a:r>
              <a:rPr lang="de-DE" sz="2400" baseline="30000" dirty="0" smtClean="0">
                <a:latin typeface="Arial" pitchFamily="34" charset="0"/>
                <a:cs typeface="Arial" pitchFamily="34" charset="0"/>
              </a:rPr>
              <a:t>9</a:t>
            </a:r>
            <a:r>
              <a:rPr lang="de-DE" sz="2400" dirty="0" smtClean="0">
                <a:latin typeface="Arial" pitchFamily="34" charset="0"/>
                <a:cs typeface="Arial" pitchFamily="34" charset="0"/>
              </a:rPr>
              <a:t> Impulse pro Sekunde aus </a:t>
            </a:r>
          </a:p>
          <a:p>
            <a:r>
              <a:rPr lang="de-DE" sz="2400" dirty="0" smtClean="0">
                <a:latin typeface="Arial" pitchFamily="34" charset="0"/>
                <a:cs typeface="Arial" pitchFamily="34" charset="0"/>
              </a:rPr>
              <a:t>In einem erregten Neuron werden pro Sekunde etwa </a:t>
            </a:r>
          </a:p>
          <a:p>
            <a:r>
              <a:rPr lang="de-DE" sz="2400" dirty="0" smtClean="0">
                <a:latin typeface="Arial" pitchFamily="34" charset="0"/>
                <a:cs typeface="Arial" pitchFamily="34" charset="0"/>
              </a:rPr>
              <a:t>15 000 Proteinmoleküle aktiviert </a:t>
            </a:r>
          </a:p>
          <a:p>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827584" y="5949280"/>
            <a:ext cx="1152128" cy="761714"/>
          </a:xfrm>
          <a:prstGeom prst="rect">
            <a:avLst/>
          </a:prstGeom>
          <a:noFill/>
          <a:ln w="9525">
            <a:noFill/>
            <a:miter lim="800000"/>
            <a:headEnd/>
            <a:tailEnd/>
          </a:ln>
          <a:effectLst/>
        </p:spPr>
      </p:pic>
      <p:pic>
        <p:nvPicPr>
          <p:cNvPr id="112642" name="Picture 2" descr="http://upload.wikimedia.org/wikipedia/commons/f/f0/Earth-Moon.gif"/>
          <p:cNvPicPr>
            <a:picLocks noChangeAspect="1" noChangeArrowheads="1"/>
          </p:cNvPicPr>
          <p:nvPr/>
        </p:nvPicPr>
        <p:blipFill>
          <a:blip r:embed="rId4" cstate="print"/>
          <a:srcRect/>
          <a:stretch>
            <a:fillRect/>
          </a:stretch>
        </p:blipFill>
        <p:spPr bwMode="auto">
          <a:xfrm>
            <a:off x="2267744" y="5949280"/>
            <a:ext cx="6660232" cy="72008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Bibel – Medizin - Glaube</a:t>
            </a:r>
            <a:endParaRPr lang="de-DE" dirty="0"/>
          </a:p>
        </p:txBody>
      </p:sp>
      <p:pic>
        <p:nvPicPr>
          <p:cNvPr id="2050" name="Picture 2" descr="C:\Users\martin.falkenberg\Pictures\Bibelbücher.jpg"/>
          <p:cNvPicPr>
            <a:picLocks noGrp="1" noChangeAspect="1" noChangeArrowheads="1"/>
          </p:cNvPicPr>
          <p:nvPr>
            <p:ph idx="1"/>
          </p:nvPr>
        </p:nvPicPr>
        <p:blipFill>
          <a:blip r:embed="rId2" cstate="print"/>
          <a:srcRect/>
          <a:stretch>
            <a:fillRect/>
          </a:stretch>
        </p:blipFill>
        <p:spPr bwMode="auto">
          <a:xfrm>
            <a:off x="467544" y="1772817"/>
            <a:ext cx="3312368" cy="2340740"/>
          </a:xfrm>
          <a:prstGeom prst="rect">
            <a:avLst/>
          </a:prstGeom>
          <a:noFill/>
        </p:spPr>
      </p:pic>
      <p:pic>
        <p:nvPicPr>
          <p:cNvPr id="2051" name="Picture 3" descr="C:\Users\martin.falkenberg\Pictures\Bibel2.jpg"/>
          <p:cNvPicPr>
            <a:picLocks noChangeAspect="1" noChangeArrowheads="1"/>
          </p:cNvPicPr>
          <p:nvPr/>
        </p:nvPicPr>
        <p:blipFill>
          <a:blip r:embed="rId3" cstate="print"/>
          <a:srcRect/>
          <a:stretch>
            <a:fillRect/>
          </a:stretch>
        </p:blipFill>
        <p:spPr bwMode="auto">
          <a:xfrm>
            <a:off x="4427984" y="1916832"/>
            <a:ext cx="2857500" cy="2105025"/>
          </a:xfrm>
          <a:prstGeom prst="rect">
            <a:avLst/>
          </a:prstGeom>
          <a:noFill/>
        </p:spPr>
      </p:pic>
      <p:pic>
        <p:nvPicPr>
          <p:cNvPr id="2052" name="Picture 4" descr="C:\Users\martin.falkenberg\Pictures\Bibel3.jpg"/>
          <p:cNvPicPr>
            <a:picLocks noChangeAspect="1" noChangeArrowheads="1"/>
          </p:cNvPicPr>
          <p:nvPr/>
        </p:nvPicPr>
        <p:blipFill>
          <a:blip r:embed="rId4" cstate="print"/>
          <a:srcRect/>
          <a:stretch>
            <a:fillRect/>
          </a:stretch>
        </p:blipFill>
        <p:spPr bwMode="auto">
          <a:xfrm>
            <a:off x="611560" y="4509119"/>
            <a:ext cx="3024336" cy="2017799"/>
          </a:xfrm>
          <a:prstGeom prst="rect">
            <a:avLst/>
          </a:prstGeom>
          <a:noFill/>
        </p:spPr>
      </p:pic>
      <p:pic>
        <p:nvPicPr>
          <p:cNvPr id="2053" name="Picture 5" descr="C:\Users\martin.falkenberg\Pictures\Holy bible.jpg"/>
          <p:cNvPicPr>
            <a:picLocks noChangeAspect="1" noChangeArrowheads="1"/>
          </p:cNvPicPr>
          <p:nvPr/>
        </p:nvPicPr>
        <p:blipFill>
          <a:blip r:embed="rId5" cstate="print"/>
          <a:srcRect/>
          <a:stretch>
            <a:fillRect/>
          </a:stretch>
        </p:blipFill>
        <p:spPr bwMode="auto">
          <a:xfrm>
            <a:off x="3995936" y="4365104"/>
            <a:ext cx="2148830" cy="2148830"/>
          </a:xfrm>
          <a:prstGeom prst="rect">
            <a:avLst/>
          </a:prstGeom>
          <a:noFill/>
        </p:spPr>
      </p:pic>
      <p:pic>
        <p:nvPicPr>
          <p:cNvPr id="2054" name="Picture 6" descr="C:\Users\martin.falkenberg\Pictures\Fußballbibel.jpg"/>
          <p:cNvPicPr>
            <a:picLocks noChangeAspect="1" noChangeArrowheads="1"/>
          </p:cNvPicPr>
          <p:nvPr/>
        </p:nvPicPr>
        <p:blipFill>
          <a:blip r:embed="rId6" cstate="print"/>
          <a:srcRect/>
          <a:stretch>
            <a:fillRect/>
          </a:stretch>
        </p:blipFill>
        <p:spPr bwMode="auto">
          <a:xfrm>
            <a:off x="6732240" y="4293096"/>
            <a:ext cx="1742593" cy="237626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normAutofit/>
          </a:bodyPr>
          <a:lstStyle/>
          <a:p>
            <a:r>
              <a:rPr lang="de-DE" b="1" dirty="0" err="1" smtClean="0"/>
              <a:t>Jesaja</a:t>
            </a:r>
            <a:r>
              <a:rPr lang="de-DE" b="1" dirty="0" smtClean="0"/>
              <a:t> 44,6-7: </a:t>
            </a:r>
            <a:r>
              <a:rPr lang="de-DE" dirty="0" smtClean="0"/>
              <a:t>So spricht der HERR, der König Israels und sein Erlöser, der HERR der Heerscharen: Ich bin der Erste und bin der Letzte, und außer mir gibt es keinen Gott. Und wer ist wie ich? Er rufe und verkünde es und lege es mir dar! - Wer hat von Urzeiten her das Kommende hören lassen? Und was eintreten wird, sollen sie uns verkünden! </a:t>
            </a:r>
          </a:p>
          <a:p>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normAutofit lnSpcReduction="10000"/>
          </a:bodyPr>
          <a:lstStyle/>
          <a:p>
            <a:pPr>
              <a:buNone/>
            </a:pPr>
            <a:r>
              <a:rPr lang="de-DE" dirty="0" smtClean="0"/>
              <a:t>    </a:t>
            </a:r>
            <a:r>
              <a:rPr lang="de-DE" b="1" dirty="0" smtClean="0"/>
              <a:t>Apostelgeschichte 9,22: </a:t>
            </a:r>
            <a:r>
              <a:rPr lang="de-DE" dirty="0" err="1" smtClean="0"/>
              <a:t>Saulus</a:t>
            </a:r>
            <a:r>
              <a:rPr lang="de-DE" dirty="0" smtClean="0"/>
              <a:t> aber erstarkte noch mehr im Wort und brachte die Juden, die in Damaskus wohnten, in Verwirrung, indem er </a:t>
            </a:r>
            <a:r>
              <a:rPr lang="de-DE" b="1" dirty="0" smtClean="0"/>
              <a:t>bewies </a:t>
            </a:r>
            <a:r>
              <a:rPr lang="de-DE" dirty="0" smtClean="0"/>
              <a:t>(</a:t>
            </a:r>
            <a:r>
              <a:rPr lang="de-DE" dirty="0" err="1" smtClean="0"/>
              <a:t>gr</a:t>
            </a:r>
            <a:r>
              <a:rPr lang="de-DE" dirty="0" smtClean="0"/>
              <a:t>. </a:t>
            </a:r>
            <a:r>
              <a:rPr lang="de-DE" dirty="0" err="1" smtClean="0"/>
              <a:t>deiknymi</a:t>
            </a:r>
            <a:r>
              <a:rPr lang="de-DE" dirty="0" smtClean="0"/>
              <a:t>), dass dieser der Christus ist</a:t>
            </a:r>
          </a:p>
          <a:p>
            <a:pPr>
              <a:buNone/>
            </a:pPr>
            <a:r>
              <a:rPr lang="de-DE" b="1" dirty="0" smtClean="0"/>
              <a:t>    Apostelgeschichte 18,28:</a:t>
            </a:r>
            <a:r>
              <a:rPr lang="de-DE" dirty="0" smtClean="0"/>
              <a:t> ….denn kräftig widerlegte er die Juden öffentlich, indem er durch die Schriften </a:t>
            </a:r>
            <a:r>
              <a:rPr lang="de-DE" b="1" dirty="0" smtClean="0"/>
              <a:t>bewies </a:t>
            </a:r>
            <a:r>
              <a:rPr lang="de-DE" dirty="0" smtClean="0"/>
              <a:t>(</a:t>
            </a:r>
            <a:r>
              <a:rPr lang="de-DE" dirty="0" err="1" smtClean="0"/>
              <a:t>gr</a:t>
            </a:r>
            <a:r>
              <a:rPr lang="de-DE" dirty="0" smtClean="0"/>
              <a:t>. </a:t>
            </a:r>
            <a:r>
              <a:rPr lang="de-DE" dirty="0" err="1" smtClean="0"/>
              <a:t>symbibazo</a:t>
            </a:r>
            <a:r>
              <a:rPr lang="de-DE" dirty="0" smtClean="0"/>
              <a:t>), dass Jesus der Christus ist. </a:t>
            </a:r>
            <a:endParaRPr 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lstStyle/>
          <a:p>
            <a:pPr>
              <a:buNone/>
            </a:pPr>
            <a:r>
              <a:rPr lang="de-DE" dirty="0" smtClean="0"/>
              <a:t>    </a:t>
            </a:r>
            <a:r>
              <a:rPr lang="de-DE" b="1" dirty="0" smtClean="0"/>
              <a:t>1. Mose 3,15: </a:t>
            </a:r>
            <a:r>
              <a:rPr lang="de-DE" dirty="0" smtClean="0"/>
              <a:t>Und ich werde Feindschaft setzen zwischen dir und der Frau, zwischen deinem Samen und ihrem Samen; er wird dir den Kopf zermalmen, und du, du wirst ihm die Ferse zermalmen. </a:t>
            </a:r>
          </a:p>
          <a:p>
            <a:pPr>
              <a:buNone/>
            </a:pPr>
            <a:r>
              <a:rPr lang="de-DE" dirty="0" smtClean="0"/>
              <a:t>    („Urevangelium“)</a:t>
            </a:r>
          </a:p>
          <a:p>
            <a:pPr>
              <a:buNone/>
            </a:pPr>
            <a:endParaRPr lang="de-DE" dirty="0" smtClean="0"/>
          </a:p>
          <a:p>
            <a:endParaRPr 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normAutofit fontScale="77500" lnSpcReduction="20000"/>
          </a:bodyPr>
          <a:lstStyle/>
          <a:p>
            <a:r>
              <a:rPr lang="de-DE" b="1" dirty="0" smtClean="0"/>
              <a:t>1. Mose 22,18: </a:t>
            </a:r>
            <a:r>
              <a:rPr lang="de-DE" dirty="0" smtClean="0"/>
              <a:t>Und in deinem Samen (Einzahl !, eingefügt durch den Autor) werden sich segnen alle Nationen der Erde dafür, dass du meiner Stimme gehorcht hast. (Abraham)</a:t>
            </a:r>
          </a:p>
          <a:p>
            <a:r>
              <a:rPr lang="de-DE" b="1" dirty="0" smtClean="0"/>
              <a:t>1. Mose 26,4: </a:t>
            </a:r>
            <a:r>
              <a:rPr lang="de-DE" dirty="0" smtClean="0"/>
              <a:t>Und ich werde deine Nachkommen zahlreich machen wie die Sterne des Himmels und deinen Nachkommen alle diese Länder geben; und mit deinen Nachkommen werden sich segnen alle Nationen der Erde. (Isaak)</a:t>
            </a:r>
          </a:p>
          <a:p>
            <a:r>
              <a:rPr lang="de-DE" b="1" dirty="0" smtClean="0"/>
              <a:t>1. Mose 28,14: </a:t>
            </a:r>
            <a:r>
              <a:rPr lang="de-DE" dirty="0" smtClean="0"/>
              <a:t>Und deine Nachkommenschaft soll wie der Staub der Erde werden, und du wirst dich ausbreiten nach Westen und nach Osten und nach Norden und nach Süden hin; und in dir und in deiner Nachkommenschaft sollen gesegnet werden alle Geschlechter der Erde. (Jakob)</a:t>
            </a:r>
          </a:p>
          <a:p>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lstStyle/>
          <a:p>
            <a:r>
              <a:rPr lang="de-DE" b="1" dirty="0" smtClean="0"/>
              <a:t>1. Mose 49,10: </a:t>
            </a:r>
            <a:r>
              <a:rPr lang="de-DE" dirty="0" smtClean="0"/>
              <a:t>Nicht weicht das Zepter von </a:t>
            </a:r>
            <a:r>
              <a:rPr lang="de-DE" b="1" dirty="0" err="1" smtClean="0"/>
              <a:t>Juda</a:t>
            </a:r>
            <a:r>
              <a:rPr lang="de-DE" dirty="0" smtClean="0"/>
              <a:t> noch der Herrscherstab zwischen seinen Füßen weg, bis dass der </a:t>
            </a:r>
            <a:r>
              <a:rPr lang="de-DE" dirty="0" err="1" smtClean="0"/>
              <a:t>Schilo</a:t>
            </a:r>
            <a:r>
              <a:rPr lang="de-DE" dirty="0" smtClean="0"/>
              <a:t> kommt, dem gehört der Gehorsam der Völker. </a:t>
            </a:r>
          </a:p>
          <a:p>
            <a:r>
              <a:rPr lang="de-DE" b="1" dirty="0" smtClean="0"/>
              <a:t>1. Chronik 5,2a: </a:t>
            </a:r>
            <a:r>
              <a:rPr lang="de-DE" dirty="0" smtClean="0"/>
              <a:t>…denn </a:t>
            </a:r>
            <a:r>
              <a:rPr lang="de-DE" b="1" dirty="0" err="1" smtClean="0"/>
              <a:t>Juda</a:t>
            </a:r>
            <a:r>
              <a:rPr lang="de-DE" dirty="0" smtClean="0"/>
              <a:t> hatte die Oberhand unter seinen Brüdern, und aus ihm kommt der Fürst.</a:t>
            </a:r>
          </a:p>
          <a:p>
            <a:endParaRPr lang="de-D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normAutofit fontScale="92500" lnSpcReduction="20000"/>
          </a:bodyPr>
          <a:lstStyle/>
          <a:p>
            <a:r>
              <a:rPr lang="de-DE" b="1" dirty="0" err="1" smtClean="0"/>
              <a:t>Jesaja</a:t>
            </a:r>
            <a:r>
              <a:rPr lang="de-DE" b="1" dirty="0" smtClean="0"/>
              <a:t> 11,1: </a:t>
            </a:r>
            <a:r>
              <a:rPr lang="de-DE" dirty="0" smtClean="0"/>
              <a:t>Und ein Spross wird hervorgehen aus dem Stumpf </a:t>
            </a:r>
            <a:r>
              <a:rPr lang="de-DE" b="1" dirty="0" err="1" smtClean="0"/>
              <a:t>Isais</a:t>
            </a:r>
            <a:r>
              <a:rPr lang="de-DE" dirty="0" smtClean="0"/>
              <a:t>, und ein Schössling aus seinen Wurzeln wird Frucht bringen. </a:t>
            </a:r>
          </a:p>
          <a:p>
            <a:r>
              <a:rPr lang="de-DE" dirty="0" err="1" smtClean="0"/>
              <a:t>Isai</a:t>
            </a:r>
            <a:r>
              <a:rPr lang="de-DE" dirty="0" smtClean="0"/>
              <a:t> hatte 8 Söhne (1. Samuel 16), von diesen wird </a:t>
            </a:r>
            <a:r>
              <a:rPr lang="de-DE" b="1" dirty="0" smtClean="0"/>
              <a:t>David</a:t>
            </a:r>
            <a:r>
              <a:rPr lang="de-DE" dirty="0" smtClean="0"/>
              <a:t> genannt (z.B. </a:t>
            </a:r>
            <a:r>
              <a:rPr lang="de-DE" dirty="0" err="1" smtClean="0"/>
              <a:t>Jeremia</a:t>
            </a:r>
            <a:r>
              <a:rPr lang="de-DE" dirty="0" smtClean="0"/>
              <a:t> 23,5; Psalm 132,11; Psalm 89,35-36)</a:t>
            </a:r>
          </a:p>
          <a:p>
            <a:r>
              <a:rPr lang="de-DE" dirty="0" smtClean="0"/>
              <a:t>Diese Personen tauchen auch im Geschlechtsregister der Maria auf (Matthäus 1,1-17).</a:t>
            </a:r>
          </a:p>
          <a:p>
            <a:r>
              <a:rPr lang="de-DE" dirty="0" smtClean="0"/>
              <a:t>Man nannte Jesus auch den „Sohn Davids“ (Lukas 18,38-39)</a:t>
            </a:r>
          </a:p>
          <a:p>
            <a:pPr>
              <a:buNone/>
            </a:pPr>
            <a:endParaRPr lang="de-DE" dirty="0" smtClean="0"/>
          </a:p>
          <a:p>
            <a:endParaRPr lang="de-D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normAutofit/>
          </a:bodyPr>
          <a:lstStyle/>
          <a:p>
            <a:r>
              <a:rPr lang="de-DE" b="1" dirty="0" smtClean="0"/>
              <a:t>Micha 5,1: </a:t>
            </a:r>
            <a:r>
              <a:rPr lang="de-DE" dirty="0" smtClean="0"/>
              <a:t>Und du, </a:t>
            </a:r>
            <a:r>
              <a:rPr lang="de-DE" b="1" dirty="0" smtClean="0"/>
              <a:t>Bethlehem </a:t>
            </a:r>
            <a:r>
              <a:rPr lang="de-DE" b="1" dirty="0" err="1" smtClean="0"/>
              <a:t>Efrata</a:t>
            </a:r>
            <a:r>
              <a:rPr lang="de-DE" b="1" dirty="0" smtClean="0"/>
              <a:t> </a:t>
            </a:r>
            <a:r>
              <a:rPr lang="de-DE" dirty="0" smtClean="0"/>
              <a:t>(in Judäa, eingefügt durch den Autor), das du klein unter den Tausendschaften von </a:t>
            </a:r>
            <a:r>
              <a:rPr lang="de-DE" dirty="0" err="1" smtClean="0"/>
              <a:t>Juda</a:t>
            </a:r>
            <a:r>
              <a:rPr lang="de-DE" dirty="0" smtClean="0"/>
              <a:t> bist, aus dir wird mir der hervorgehen, der Herrscher über Israel sein soll; und seine Ursprünge sind von der Urzeit, von den Tagen der Ewigkeit her (es gibt auch noch ein Bethlehem in Galiläa, Josua 19,15-16)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normAutofit fontScale="77500" lnSpcReduction="20000"/>
          </a:bodyPr>
          <a:lstStyle/>
          <a:p>
            <a:pPr>
              <a:buNone/>
            </a:pPr>
            <a:r>
              <a:rPr lang="de-DE" dirty="0" smtClean="0"/>
              <a:t>     Das wussten die Menschen zur Zeit Jesu:</a:t>
            </a:r>
          </a:p>
          <a:p>
            <a:r>
              <a:rPr lang="de-DE" b="1" dirty="0" smtClean="0"/>
              <a:t>Matthäus 2,3-5</a:t>
            </a:r>
            <a:r>
              <a:rPr lang="de-DE" dirty="0" smtClean="0"/>
              <a:t>: Als aber der König Herodes es hörte, wurde er bestürzt und ganz Jerusalem mit ihm; und er versammelte alle </a:t>
            </a:r>
            <a:r>
              <a:rPr lang="de-DE" dirty="0" err="1" smtClean="0"/>
              <a:t>Hohenpriester</a:t>
            </a:r>
            <a:r>
              <a:rPr lang="de-DE" dirty="0" smtClean="0"/>
              <a:t> und Schriftgelehrten des Volkes und erkundigte sich bei ihnen, wo der Christus geboren werden solle. Sie aber sagten ihm: Zu </a:t>
            </a:r>
            <a:r>
              <a:rPr lang="de-DE" b="1" dirty="0" smtClean="0"/>
              <a:t>Bethlehem</a:t>
            </a:r>
            <a:r>
              <a:rPr lang="de-DE" dirty="0" smtClean="0"/>
              <a:t> </a:t>
            </a:r>
            <a:r>
              <a:rPr lang="de-DE" b="1" dirty="0" smtClean="0"/>
              <a:t>in Judäa</a:t>
            </a:r>
            <a:r>
              <a:rPr lang="de-DE" dirty="0" smtClean="0"/>
              <a:t>; denn so steht durch den Propheten geschrieben: </a:t>
            </a:r>
          </a:p>
          <a:p>
            <a:r>
              <a:rPr lang="de-DE" dirty="0" smtClean="0"/>
              <a:t> </a:t>
            </a:r>
            <a:r>
              <a:rPr lang="de-DE" b="1" dirty="0" smtClean="0"/>
              <a:t>Johannes 7,41-42</a:t>
            </a:r>
            <a:r>
              <a:rPr lang="de-DE" dirty="0" smtClean="0"/>
              <a:t>: Andere sagten: Dieser ist der Christus. Andere aber sagten: Der Christus kommt doch </a:t>
            </a:r>
            <a:r>
              <a:rPr lang="de-DE" b="1" dirty="0" smtClean="0"/>
              <a:t>nicht aus Galiläa</a:t>
            </a:r>
            <a:r>
              <a:rPr lang="de-DE" dirty="0" smtClean="0"/>
              <a:t>? Hat nicht die Schrift gesagt: Aus der Nachkommenschaft Davids und aus </a:t>
            </a:r>
            <a:r>
              <a:rPr lang="de-DE" b="1" dirty="0" smtClean="0"/>
              <a:t>Bethlehem</a:t>
            </a:r>
            <a:r>
              <a:rPr lang="de-DE" dirty="0" smtClean="0"/>
              <a:t>, dem Dorf, wo David war, kommt der Christus? </a:t>
            </a:r>
          </a:p>
          <a:p>
            <a:endParaRPr lang="de-DE" dirty="0" smtClean="0"/>
          </a:p>
          <a:p>
            <a:endParaRPr lang="de-D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normAutofit/>
          </a:bodyPr>
          <a:lstStyle/>
          <a:p>
            <a:r>
              <a:rPr lang="de-DE" dirty="0" smtClean="0"/>
              <a:t>Jesus würde in </a:t>
            </a:r>
            <a:r>
              <a:rPr lang="de-DE" b="1" dirty="0" smtClean="0"/>
              <a:t>Nazareth</a:t>
            </a:r>
            <a:r>
              <a:rPr lang="de-DE" dirty="0" smtClean="0"/>
              <a:t> aufwachsen (auch </a:t>
            </a:r>
            <a:r>
              <a:rPr lang="de-DE" b="1" dirty="0" smtClean="0"/>
              <a:t>„Nazaräer“ </a:t>
            </a:r>
            <a:r>
              <a:rPr lang="de-DE" dirty="0" smtClean="0"/>
              <a:t>genannt)</a:t>
            </a:r>
          </a:p>
          <a:p>
            <a:r>
              <a:rPr lang="de-DE" dirty="0" smtClean="0"/>
              <a:t>von diesem </a:t>
            </a:r>
            <a:r>
              <a:rPr lang="de-DE" dirty="0" err="1" smtClean="0"/>
              <a:t>hebr</a:t>
            </a:r>
            <a:r>
              <a:rPr lang="de-DE" dirty="0" smtClean="0"/>
              <a:t>. „</a:t>
            </a:r>
            <a:r>
              <a:rPr lang="de-DE" dirty="0" err="1" smtClean="0"/>
              <a:t>nezer</a:t>
            </a:r>
            <a:r>
              <a:rPr lang="de-DE" dirty="0" smtClean="0"/>
              <a:t>“ (</a:t>
            </a:r>
            <a:r>
              <a:rPr lang="de-DE" dirty="0" err="1" smtClean="0"/>
              <a:t>Sproß</a:t>
            </a:r>
            <a:r>
              <a:rPr lang="de-DE" dirty="0" smtClean="0"/>
              <a:t>; Zweig oder </a:t>
            </a:r>
            <a:r>
              <a:rPr lang="de-DE" dirty="0" err="1" smtClean="0"/>
              <a:t>Schößling</a:t>
            </a:r>
            <a:r>
              <a:rPr lang="de-DE" dirty="0" smtClean="0"/>
              <a:t>) wird im AT mehrfach berichtet (</a:t>
            </a:r>
            <a:r>
              <a:rPr lang="de-DE" dirty="0" err="1" smtClean="0"/>
              <a:t>Sacharja</a:t>
            </a:r>
            <a:r>
              <a:rPr lang="de-DE" dirty="0" smtClean="0"/>
              <a:t> 3,8; </a:t>
            </a:r>
            <a:r>
              <a:rPr lang="de-DE" dirty="0" err="1" smtClean="0"/>
              <a:t>Sacharja</a:t>
            </a:r>
            <a:r>
              <a:rPr lang="de-DE" dirty="0" smtClean="0"/>
              <a:t> 6,12; </a:t>
            </a:r>
            <a:r>
              <a:rPr lang="de-DE" dirty="0" err="1" smtClean="0"/>
              <a:t>Jeremia</a:t>
            </a:r>
            <a:r>
              <a:rPr lang="de-DE" dirty="0" smtClean="0"/>
              <a:t> 23,5; </a:t>
            </a:r>
            <a:r>
              <a:rPr lang="de-DE" dirty="0" err="1" smtClean="0"/>
              <a:t>Jesaja</a:t>
            </a:r>
            <a:r>
              <a:rPr lang="de-DE" dirty="0" smtClean="0"/>
              <a:t> 11,1)</a:t>
            </a:r>
          </a:p>
          <a:p>
            <a:pPr>
              <a:buNone/>
            </a:pPr>
            <a:r>
              <a:rPr lang="de-DE" dirty="0" smtClean="0"/>
              <a:t>    </a:t>
            </a:r>
            <a:r>
              <a:rPr lang="de-DE" b="1" dirty="0" err="1" smtClean="0"/>
              <a:t>Sacharja</a:t>
            </a:r>
            <a:r>
              <a:rPr lang="de-DE" b="1" dirty="0" smtClean="0"/>
              <a:t> 3,8b: </a:t>
            </a:r>
            <a:r>
              <a:rPr lang="de-DE" dirty="0" smtClean="0"/>
              <a:t>Ja, siehe, ich will meinen Knecht, </a:t>
            </a:r>
            <a:r>
              <a:rPr lang="de-DE" b="1" dirty="0" smtClean="0"/>
              <a:t>Spross genannt</a:t>
            </a:r>
            <a:r>
              <a:rPr lang="de-DE" dirty="0" smtClean="0"/>
              <a:t>, kommen lassen. </a:t>
            </a:r>
          </a:p>
          <a:p>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kumente und Einstellungen\martin.falkenberg\Eigene Dateien\Eigene Bilder\624px-Impulsfortleitung_an_der_Nervenzelle.png"/>
          <p:cNvPicPr>
            <a:picLocks noChangeAspect="1" noChangeArrowheads="1"/>
          </p:cNvPicPr>
          <p:nvPr/>
        </p:nvPicPr>
        <p:blipFill>
          <a:blip r:embed="rId3" cstate="print"/>
          <a:srcRect/>
          <a:stretch>
            <a:fillRect/>
          </a:stretch>
        </p:blipFill>
        <p:spPr bwMode="auto">
          <a:xfrm>
            <a:off x="1600200" y="571500"/>
            <a:ext cx="5943600" cy="5715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lstStyle/>
          <a:p>
            <a:r>
              <a:rPr lang="de-DE" b="1" dirty="0" smtClean="0"/>
              <a:t>Johannes 18,5-7: </a:t>
            </a:r>
            <a:r>
              <a:rPr lang="de-DE" dirty="0" smtClean="0"/>
              <a:t>Sie antworteten ihm: Jesus, den </a:t>
            </a:r>
            <a:r>
              <a:rPr lang="de-DE" dirty="0" err="1" smtClean="0"/>
              <a:t>Nazoräer</a:t>
            </a:r>
            <a:r>
              <a:rPr lang="de-DE" dirty="0" smtClean="0"/>
              <a:t>. Er spricht zu ihnen: Ich bin es! Aber auch Judas, der ihn überlieferte, stand bei ihnen. Als er nun zu ihnen sagte: Ich bin es!, wichen sie zurück und fielen zu Boden. Da fragte er sie wieder: Wen sucht ihr? Sie aber sprachen: Jesus, den </a:t>
            </a:r>
            <a:r>
              <a:rPr lang="de-DE" dirty="0" err="1" smtClean="0"/>
              <a:t>Nazoräer</a:t>
            </a:r>
            <a:r>
              <a:rPr lang="de-DE" dirty="0" smtClean="0"/>
              <a:t>. </a:t>
            </a:r>
          </a:p>
          <a:p>
            <a:pPr>
              <a:buNone/>
            </a:pPr>
            <a:endParaRPr lang="de-DE" dirty="0" smtClean="0"/>
          </a:p>
          <a:p>
            <a:endParaRPr lang="de-D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normAutofit lnSpcReduction="10000"/>
          </a:bodyPr>
          <a:lstStyle/>
          <a:p>
            <a:r>
              <a:rPr lang="de-DE" dirty="0" smtClean="0"/>
              <a:t>Der Messias würde zur Zeit des römischen Weltreiches (also dem 4.) kommen</a:t>
            </a:r>
          </a:p>
          <a:p>
            <a:r>
              <a:rPr lang="de-DE" b="1" dirty="0" smtClean="0"/>
              <a:t>Daniel 2,44: </a:t>
            </a:r>
            <a:r>
              <a:rPr lang="de-DE" dirty="0" smtClean="0"/>
              <a:t>Und in den Tagen dieser Könige wird der Gott des Himmels ein Königreich aufrichten, das ewig nicht zerstört werden wird. Und das Königreich wird keinem anderen Volk überlassen werden; es wird all jene Königreiche zermalmen und vernichten, selbst aber wird es ewig bestehen </a:t>
            </a:r>
          </a:p>
          <a:p>
            <a:endParaRPr lang="de-D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lstStyle/>
          <a:p>
            <a:pPr>
              <a:buNone/>
            </a:pPr>
            <a:r>
              <a:rPr lang="de-DE" dirty="0" smtClean="0"/>
              <a:t>Daniel 2 (Standbild) und Daniel 7 (4 Tiere) beschreiben 4 hintereinander folgende Weltreiche: </a:t>
            </a:r>
          </a:p>
          <a:p>
            <a:pPr>
              <a:buNone/>
            </a:pPr>
            <a:r>
              <a:rPr lang="de-DE" dirty="0" smtClean="0"/>
              <a:t>- das </a:t>
            </a:r>
            <a:r>
              <a:rPr lang="de-DE" smtClean="0"/>
              <a:t>babylonische Weltreich</a:t>
            </a:r>
            <a:endParaRPr lang="de-DE" dirty="0" smtClean="0"/>
          </a:p>
          <a:p>
            <a:pPr>
              <a:buNone/>
            </a:pPr>
            <a:r>
              <a:rPr lang="de-DE" dirty="0" smtClean="0"/>
              <a:t>- das </a:t>
            </a:r>
            <a:r>
              <a:rPr lang="de-DE" dirty="0" err="1" smtClean="0"/>
              <a:t>medopersische</a:t>
            </a:r>
            <a:r>
              <a:rPr lang="de-DE" dirty="0" smtClean="0"/>
              <a:t> Weltreich</a:t>
            </a:r>
          </a:p>
          <a:p>
            <a:pPr>
              <a:buNone/>
            </a:pPr>
            <a:r>
              <a:rPr lang="de-DE" dirty="0" smtClean="0"/>
              <a:t>- das griechische Weltreich</a:t>
            </a:r>
          </a:p>
          <a:p>
            <a:pPr>
              <a:buNone/>
            </a:pPr>
            <a:r>
              <a:rPr lang="de-DE" dirty="0" smtClean="0"/>
              <a:t>- das römische Weltreich</a:t>
            </a:r>
            <a:endParaRPr lang="de-D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Bibel – Medizin - Glaube</a:t>
            </a:r>
            <a:endParaRPr lang="de-DE" dirty="0"/>
          </a:p>
        </p:txBody>
      </p:sp>
      <p:pic>
        <p:nvPicPr>
          <p:cNvPr id="1026" name="Picture 2" descr="C:\Users\martin.falkenberg\Pictures\weltreiche.jpg"/>
          <p:cNvPicPr>
            <a:picLocks noGrp="1" noChangeAspect="1" noChangeArrowheads="1"/>
          </p:cNvPicPr>
          <p:nvPr>
            <p:ph idx="1"/>
          </p:nvPr>
        </p:nvPicPr>
        <p:blipFill>
          <a:blip r:embed="rId2" cstate="print"/>
          <a:srcRect/>
          <a:stretch>
            <a:fillRect/>
          </a:stretch>
        </p:blipFill>
        <p:spPr bwMode="auto">
          <a:xfrm>
            <a:off x="1547664" y="1772816"/>
            <a:ext cx="5981700" cy="44958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lstStyle/>
          <a:p>
            <a:r>
              <a:rPr lang="de-DE" b="1" dirty="0" smtClean="0"/>
              <a:t>Daniel 9,26a: </a:t>
            </a:r>
            <a:r>
              <a:rPr lang="de-DE" dirty="0" smtClean="0"/>
              <a:t>Und nach den 62 Wochen wird ein Gesalbter ausgerottet werden und wird keine Hilfe finden</a:t>
            </a:r>
          </a:p>
          <a:p>
            <a:r>
              <a:rPr lang="de-DE" b="1" dirty="0" smtClean="0"/>
              <a:t>Daniel 9,26b: </a:t>
            </a:r>
            <a:r>
              <a:rPr lang="de-DE" dirty="0" smtClean="0"/>
              <a:t>Und das Volk eines kommenden Fürsten wird die Stadt und das Heiligtum zerstören</a:t>
            </a:r>
            <a:endParaRPr lang="de-D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normAutofit fontScale="92500" lnSpcReduction="20000"/>
          </a:bodyPr>
          <a:lstStyle/>
          <a:p>
            <a:pPr>
              <a:buNone/>
            </a:pPr>
            <a:r>
              <a:rPr lang="de-DE" dirty="0" smtClean="0"/>
              <a:t>    </a:t>
            </a:r>
            <a:r>
              <a:rPr lang="de-DE" b="1" dirty="0" smtClean="0"/>
              <a:t>Matthäus 24,15-19</a:t>
            </a:r>
            <a:r>
              <a:rPr lang="de-DE" dirty="0" smtClean="0"/>
              <a:t>: Wenn ihr nun den Gräuel der Verwüstung, von dem durch Daniel, den Propheten, geredet ist (</a:t>
            </a:r>
            <a:r>
              <a:rPr lang="de-DE" i="1" dirty="0" smtClean="0"/>
              <a:t>Daniel 9,27; Daniel 11,31; Daniel 12,11, Einfügung durch den Autor</a:t>
            </a:r>
            <a:r>
              <a:rPr lang="de-DE" dirty="0" smtClean="0"/>
              <a:t>), an heiliger Stätte stehen seht - wer es liest, der merke auf! -, dann sollen die in Judäa auf die Berge fliehen; wer auf dem Dach ist, soll nicht hinabsteigen, um die Sachen aus seinem Haus zu holen; und wer auf dem Feld ist, soll nicht zurückkehren, um seinen Mantel zu holen. Wehe aber den Schwangeren und den Stillenden in jenen Tagen! </a:t>
            </a:r>
          </a:p>
          <a:p>
            <a:pPr>
              <a:buNone/>
            </a:pPr>
            <a:endParaRPr lang="de-DE" dirty="0" smtClean="0"/>
          </a:p>
          <a:p>
            <a:endParaRPr lang="de-DE"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Bibel- das Buch der Bücher</a:t>
            </a:r>
            <a:endParaRPr lang="de-DE" dirty="0"/>
          </a:p>
        </p:txBody>
      </p:sp>
      <p:sp>
        <p:nvSpPr>
          <p:cNvPr id="3" name="Inhaltsplatzhalter 2"/>
          <p:cNvSpPr>
            <a:spLocks noGrp="1"/>
          </p:cNvSpPr>
          <p:nvPr>
            <p:ph idx="1"/>
          </p:nvPr>
        </p:nvSpPr>
        <p:spPr/>
        <p:txBody>
          <a:bodyPr/>
          <a:lstStyle/>
          <a:p>
            <a:r>
              <a:rPr lang="de-DE" dirty="0" smtClean="0"/>
              <a:t>Auch über viele weitere Details aus dem Leben Jesu werden im AT prophetische Aussagen gemacht (z.B. Johannes der Täufer als Vorläufer; der gewaltsame Tode des Messias usw.)</a:t>
            </a:r>
            <a:endParaRPr lang="de-D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Die Bibel – Gott will heute durch sie zu uns reden</a:t>
            </a:r>
            <a:endParaRPr lang="de-DE" dirty="0"/>
          </a:p>
        </p:txBody>
      </p:sp>
      <p:sp>
        <p:nvSpPr>
          <p:cNvPr id="3" name="Inhaltsplatzhalter 2"/>
          <p:cNvSpPr>
            <a:spLocks noGrp="1"/>
          </p:cNvSpPr>
          <p:nvPr>
            <p:ph idx="1"/>
          </p:nvPr>
        </p:nvSpPr>
        <p:spPr/>
        <p:txBody>
          <a:bodyPr>
            <a:normAutofit lnSpcReduction="10000"/>
          </a:bodyPr>
          <a:lstStyle/>
          <a:p>
            <a:pPr>
              <a:buNone/>
            </a:pPr>
            <a:r>
              <a:rPr lang="de-DE" dirty="0" smtClean="0"/>
              <a:t>    </a:t>
            </a:r>
            <a:r>
              <a:rPr lang="de-DE" b="1" dirty="0" smtClean="0"/>
              <a:t>Lukas 3,1-2: </a:t>
            </a:r>
            <a:r>
              <a:rPr lang="de-DE" dirty="0" smtClean="0"/>
              <a:t>Aber im fünfzehnten Jahr der Regierung des Kaisers Tiberius, als Pontius Pilatus Statthalter von Judäa war und Herodes Vierfürst von Galiläa und sein Bruder </a:t>
            </a:r>
            <a:r>
              <a:rPr lang="de-DE" dirty="0" err="1" smtClean="0"/>
              <a:t>Philippus</a:t>
            </a:r>
            <a:r>
              <a:rPr lang="de-DE" dirty="0" smtClean="0"/>
              <a:t> Vierfürst von </a:t>
            </a:r>
            <a:r>
              <a:rPr lang="de-DE" dirty="0" err="1" smtClean="0"/>
              <a:t>Ituräa</a:t>
            </a:r>
            <a:r>
              <a:rPr lang="de-DE" dirty="0" smtClean="0"/>
              <a:t> und der Landschaft </a:t>
            </a:r>
            <a:r>
              <a:rPr lang="de-DE" dirty="0" err="1" smtClean="0"/>
              <a:t>Trachonitis</a:t>
            </a:r>
            <a:r>
              <a:rPr lang="de-DE" dirty="0" smtClean="0"/>
              <a:t> und </a:t>
            </a:r>
            <a:r>
              <a:rPr lang="de-DE" dirty="0" err="1" smtClean="0"/>
              <a:t>Lysanias</a:t>
            </a:r>
            <a:r>
              <a:rPr lang="de-DE" dirty="0" smtClean="0"/>
              <a:t> Vierfürst von Abilene, unter dem </a:t>
            </a:r>
            <a:r>
              <a:rPr lang="de-DE" dirty="0" err="1" smtClean="0"/>
              <a:t>Hohenpriester</a:t>
            </a:r>
            <a:r>
              <a:rPr lang="de-DE" dirty="0" smtClean="0"/>
              <a:t> Hannas und </a:t>
            </a:r>
            <a:r>
              <a:rPr lang="de-DE" dirty="0" err="1" smtClean="0"/>
              <a:t>Kaiphas</a:t>
            </a:r>
            <a:r>
              <a:rPr lang="de-DE" dirty="0" smtClean="0"/>
              <a:t>, </a:t>
            </a:r>
            <a:r>
              <a:rPr lang="de-DE" b="1" dirty="0" smtClean="0"/>
              <a:t>geschah das Wort Gottes zu Johannes</a:t>
            </a:r>
            <a:r>
              <a:rPr lang="de-DE" dirty="0" smtClean="0"/>
              <a:t>, dem Sohn des Zacharias, in der Wüste.</a:t>
            </a:r>
          </a:p>
          <a:p>
            <a:endParaRPr lang="de-DE"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Die Bibel – Gott will heute durch sie zu uns reden</a:t>
            </a:r>
            <a:endParaRPr lang="de-DE" dirty="0"/>
          </a:p>
        </p:txBody>
      </p:sp>
      <p:sp>
        <p:nvSpPr>
          <p:cNvPr id="3" name="Inhaltsplatzhalter 2"/>
          <p:cNvSpPr>
            <a:spLocks noGrp="1"/>
          </p:cNvSpPr>
          <p:nvPr>
            <p:ph idx="1"/>
          </p:nvPr>
        </p:nvSpPr>
        <p:spPr/>
        <p:txBody>
          <a:bodyPr>
            <a:normAutofit fontScale="85000" lnSpcReduction="10000"/>
          </a:bodyPr>
          <a:lstStyle/>
          <a:p>
            <a:r>
              <a:rPr lang="de-DE" b="1" dirty="0" smtClean="0"/>
              <a:t>Johannes 1,11-12: </a:t>
            </a:r>
            <a:r>
              <a:rPr lang="de-DE" dirty="0" smtClean="0"/>
              <a:t>Er kam in das Seine, und die Seinen nahmen ihn nicht an; so viele ihn aber aufnahmen, denen gab er das Recht, Kinder Gottes zu werden, denen, die an seinen Namen glauben</a:t>
            </a:r>
          </a:p>
          <a:p>
            <a:r>
              <a:rPr lang="de-DE" b="1" dirty="0" smtClean="0"/>
              <a:t>Römer 3,23-24: </a:t>
            </a:r>
            <a:r>
              <a:rPr lang="de-DE" dirty="0" smtClean="0"/>
              <a:t>…denn alle haben gesündigt und erlangen nicht die Herrlichkeit Gottes und werden umsonst gerechtfertigt durch seine Gnade, durch die Erlösung, die in Christus Jesus ist. </a:t>
            </a:r>
          </a:p>
          <a:p>
            <a:r>
              <a:rPr lang="de-DE" b="1" dirty="0" smtClean="0"/>
              <a:t>1. Johannes 5,13</a:t>
            </a:r>
            <a:r>
              <a:rPr lang="de-DE" dirty="0" smtClean="0"/>
              <a:t>: Dies habe ich euch geschrieben, damit ihr wisst, dass ihr ewiges Leben habt, die ihr an den Namen des Sohnes Gottes glaubt. </a:t>
            </a:r>
          </a:p>
          <a:p>
            <a:pPr>
              <a:buNone/>
            </a:pPr>
            <a:endParaRPr lang="de-D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Zusammenfassung</a:t>
            </a:r>
            <a:endParaRPr lang="de-DE"/>
          </a:p>
        </p:txBody>
      </p:sp>
      <p:sp>
        <p:nvSpPr>
          <p:cNvPr id="3" name="Inhaltsplatzhalter 2"/>
          <p:cNvSpPr>
            <a:spLocks noGrp="1"/>
          </p:cNvSpPr>
          <p:nvPr>
            <p:ph idx="1"/>
          </p:nvPr>
        </p:nvSpPr>
        <p:spPr/>
        <p:txBody>
          <a:bodyPr>
            <a:normAutofit lnSpcReduction="10000"/>
          </a:bodyPr>
          <a:lstStyle/>
          <a:p>
            <a:pPr>
              <a:buNone/>
            </a:pPr>
            <a:r>
              <a:rPr lang="de-DE" dirty="0" smtClean="0"/>
              <a:t>1) Neurologie bzw. Neurowissenschaften, können trotz mancher gegenteiliger oder spekulativer Behauptungen Gott oder den Glauben an ihn nicht widerlegen</a:t>
            </a:r>
          </a:p>
          <a:p>
            <a:pPr>
              <a:buNone/>
            </a:pPr>
            <a:r>
              <a:rPr lang="de-DE" dirty="0" smtClean="0"/>
              <a:t>2) Unser Glaube fußt </a:t>
            </a:r>
            <a:r>
              <a:rPr lang="de-DE" smtClean="0"/>
              <a:t>vor allem auf </a:t>
            </a:r>
            <a:r>
              <a:rPr lang="de-DE" dirty="0" smtClean="0"/>
              <a:t>der Bibel, für ihre Glaubwürdigkeit und Einzigartigkeit gibt es viele gute Belege</a:t>
            </a:r>
          </a:p>
          <a:p>
            <a:pPr>
              <a:buNone/>
            </a:pPr>
            <a:r>
              <a:rPr lang="de-DE" dirty="0" smtClean="0"/>
              <a:t>3) Der Gott der Bibel will auch heute zu uns reden</a:t>
            </a: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Das Großhirn (</a:t>
            </a:r>
            <a:r>
              <a:rPr lang="de-DE" b="1" dirty="0" err="1" smtClean="0"/>
              <a:t>Telencephalon</a:t>
            </a:r>
            <a:r>
              <a:rPr lang="de-DE" b="1" dirty="0" smtClean="0"/>
              <a:t>) </a:t>
            </a:r>
            <a:endParaRPr lang="de-DE"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67544" y="1412776"/>
            <a:ext cx="3255264" cy="17007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139952" y="1340769"/>
            <a:ext cx="3240360" cy="174439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012160" y="3933056"/>
            <a:ext cx="1823862" cy="2088232"/>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4067944" y="4437112"/>
            <a:ext cx="1403344" cy="1296144"/>
          </a:xfrm>
          <a:prstGeom prst="rect">
            <a:avLst/>
          </a:prstGeom>
          <a:noFill/>
          <a:ln w="9525">
            <a:noFill/>
            <a:miter lim="800000"/>
            <a:headEnd/>
            <a:tailEnd/>
          </a:ln>
          <a:effectLst/>
        </p:spPr>
      </p:pic>
      <p:graphicFrame>
        <p:nvGraphicFramePr>
          <p:cNvPr id="8" name="Tabelle 7"/>
          <p:cNvGraphicFramePr>
            <a:graphicFrameLocks noGrp="1"/>
          </p:cNvGraphicFramePr>
          <p:nvPr/>
        </p:nvGraphicFramePr>
        <p:xfrm>
          <a:off x="3995936" y="3140968"/>
          <a:ext cx="4608512" cy="457200"/>
        </p:xfrm>
        <a:graphic>
          <a:graphicData uri="http://schemas.openxmlformats.org/drawingml/2006/table">
            <a:tbl>
              <a:tblPr/>
              <a:tblGrid>
                <a:gridCol w="4608512"/>
              </a:tblGrid>
              <a:tr h="432048">
                <a:tc>
                  <a:txBody>
                    <a:bodyPr/>
                    <a:lstStyle/>
                    <a:p>
                      <a:pPr algn="ctr"/>
                      <a:r>
                        <a:rPr lang="de-DE" sz="1000" dirty="0"/>
                        <a:t>MRT Gehirn: T,-gewichtete axialen Schnittbild.</a:t>
                      </a:r>
                      <a:br>
                        <a:rPr lang="de-DE" sz="1000" dirty="0"/>
                      </a:br>
                      <a:r>
                        <a:rPr lang="de-DE" sz="1000" dirty="0"/>
                        <a:t>1, </a:t>
                      </a:r>
                      <a:r>
                        <a:rPr lang="de-DE" sz="1000" dirty="0" err="1"/>
                        <a:t>Putamen</a:t>
                      </a:r>
                      <a:r>
                        <a:rPr lang="de-DE" sz="1000" dirty="0"/>
                        <a:t>. 2, Globus </a:t>
                      </a:r>
                      <a:r>
                        <a:rPr lang="de-DE" sz="1000" dirty="0" err="1"/>
                        <a:t>pallidus</a:t>
                      </a:r>
                      <a:r>
                        <a:rPr lang="de-DE" sz="1000" dirty="0"/>
                        <a:t> (blasser Kern). 3, </a:t>
                      </a:r>
                      <a:r>
                        <a:rPr lang="de-DE" sz="1000" dirty="0" err="1"/>
                        <a:t>Nucleus</a:t>
                      </a:r>
                      <a:r>
                        <a:rPr lang="de-DE" sz="1000" dirty="0"/>
                        <a:t> </a:t>
                      </a:r>
                      <a:r>
                        <a:rPr lang="de-DE" sz="1000" dirty="0" err="1"/>
                        <a:t>caudatus</a:t>
                      </a:r>
                      <a:r>
                        <a:rPr lang="de-DE" sz="1000" dirty="0"/>
                        <a:t> (Schweifkern). 4, </a:t>
                      </a:r>
                      <a:r>
                        <a:rPr lang="de-DE" sz="1000" dirty="0" err="1"/>
                        <a:t>Gyrus</a:t>
                      </a:r>
                      <a:r>
                        <a:rPr lang="de-DE" sz="1000" dirty="0"/>
                        <a:t> </a:t>
                      </a:r>
                      <a:r>
                        <a:rPr lang="de-DE" sz="1000" dirty="0" err="1"/>
                        <a:t>insularis</a:t>
                      </a:r>
                      <a:r>
                        <a:rPr lang="de-DE" sz="1000" dirty="0"/>
                        <a:t> (Inselrinde). 5, </a:t>
                      </a:r>
                      <a:r>
                        <a:rPr lang="de-DE" sz="1000" dirty="0" err="1"/>
                        <a:t>Ventriculus</a:t>
                      </a:r>
                      <a:r>
                        <a:rPr lang="de-DE" sz="1000" dirty="0"/>
                        <a:t> </a:t>
                      </a:r>
                      <a:r>
                        <a:rPr lang="de-DE" sz="1000" dirty="0" err="1"/>
                        <a:t>lateralis</a:t>
                      </a:r>
                      <a:r>
                        <a:rPr lang="de-DE" sz="1000" dirty="0"/>
                        <a:t> (Seitenventrikel). 6, Thalamus.</a:t>
                      </a:r>
                    </a:p>
                  </a:txBody>
                  <a:tcPr marL="0" marR="0" marT="0" marB="0" anchor="ctr">
                    <a:lnL>
                      <a:noFill/>
                    </a:lnL>
                    <a:lnR>
                      <a:noFill/>
                    </a:lnR>
                    <a:lnT>
                      <a:noFill/>
                    </a:lnT>
                    <a:lnB>
                      <a:noFill/>
                    </a:lnB>
                  </a:tcPr>
                </a:tc>
              </a:tr>
            </a:tbl>
          </a:graphicData>
        </a:graphic>
      </p:graphicFrame>
      <p:pic>
        <p:nvPicPr>
          <p:cNvPr id="9" name="Picture 7"/>
          <p:cNvPicPr>
            <a:picLocks noChangeAspect="1" noChangeArrowheads="1"/>
          </p:cNvPicPr>
          <p:nvPr/>
        </p:nvPicPr>
        <p:blipFill>
          <a:blip r:embed="rId7" cstate="print"/>
          <a:srcRect/>
          <a:stretch>
            <a:fillRect/>
          </a:stretch>
        </p:blipFill>
        <p:spPr bwMode="auto">
          <a:xfrm>
            <a:off x="611560" y="3429000"/>
            <a:ext cx="2376264" cy="3309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Bibel – Medizin - Glaube</a:t>
            </a:r>
            <a:endParaRPr lang="de-DE" dirty="0"/>
          </a:p>
        </p:txBody>
      </p:sp>
      <p:sp>
        <p:nvSpPr>
          <p:cNvPr id="3" name="Inhaltsplatzhalter 2"/>
          <p:cNvSpPr>
            <a:spLocks noGrp="1"/>
          </p:cNvSpPr>
          <p:nvPr>
            <p:ph idx="1"/>
          </p:nvPr>
        </p:nvSpPr>
        <p:spPr>
          <a:xfrm>
            <a:off x="467544" y="1412776"/>
            <a:ext cx="8229600" cy="4525963"/>
          </a:xfrm>
        </p:spPr>
        <p:txBody>
          <a:bodyPr>
            <a:normAutofit fontScale="77500" lnSpcReduction="20000"/>
          </a:bodyPr>
          <a:lstStyle/>
          <a:p>
            <a:pPr>
              <a:buNone/>
            </a:pPr>
            <a:r>
              <a:rPr lang="de-DE" b="1" dirty="0" smtClean="0"/>
              <a:t>„Herr Jesus Christus, ich komme jetzt zu Dir, ich nehme Dich ganz bewusst in mein Leben auf. Ich bekenne, dass Du Gottes Sohn bist und für meine Schuld und Sünden am Kreuz gestorben bist. Das will ich ganz bewusst für mich persönlich annehmen, aber auch bekennen, dass ich in meinem Leben schuldig geworden bin. Davon will ich mich abwenden. Danke, dass ich damit wissen kann, dass Gott mein Vater ist, dass alle meine Schuld vergeben ist und ich wissen kann, dass ich ewiges Leben habe. Ich bitte auch um den Heiligen Geist, dass er mich befähigt, ein Leben zu führen, wie es Gott gefällt. Danke für Deinen Segen und für alles, was Du am Kreuz für mich getan hast. Amen.“ </a:t>
            </a:r>
            <a:endParaRPr lang="de-DE" dirty="0" smtClean="0"/>
          </a:p>
          <a:p>
            <a:pPr>
              <a:buNone/>
            </a:pPr>
            <a:r>
              <a:rPr lang="de-DE" dirty="0" smtClean="0"/>
              <a:t> </a:t>
            </a:r>
          </a:p>
          <a:p>
            <a:endParaRPr lang="de-DE" dirty="0"/>
          </a:p>
        </p:txBody>
      </p:sp>
      <p:pic>
        <p:nvPicPr>
          <p:cNvPr id="1026" name="Picture 2" descr="C:\Users\martin.falkenberg\Pictures\gebet.jpg"/>
          <p:cNvPicPr>
            <a:picLocks noChangeAspect="1" noChangeArrowheads="1"/>
          </p:cNvPicPr>
          <p:nvPr/>
        </p:nvPicPr>
        <p:blipFill>
          <a:blip r:embed="rId2" cstate="print"/>
          <a:srcRect/>
          <a:stretch>
            <a:fillRect/>
          </a:stretch>
        </p:blipFill>
        <p:spPr bwMode="auto">
          <a:xfrm>
            <a:off x="899592" y="5373216"/>
            <a:ext cx="1013287" cy="1368152"/>
          </a:xfrm>
          <a:prstGeom prst="rect">
            <a:avLst/>
          </a:prstGeom>
          <a:noFill/>
        </p:spPr>
      </p:pic>
      <p:pic>
        <p:nvPicPr>
          <p:cNvPr id="4" name="Picture 2" descr="C:\Users\martin.falkenberg\Pictures\th377ZR5VV.jpg"/>
          <p:cNvPicPr>
            <a:picLocks noChangeAspect="1" noChangeArrowheads="1"/>
          </p:cNvPicPr>
          <p:nvPr/>
        </p:nvPicPr>
        <p:blipFill>
          <a:blip r:embed="rId3" cstate="print"/>
          <a:srcRect/>
          <a:stretch>
            <a:fillRect/>
          </a:stretch>
        </p:blipFill>
        <p:spPr bwMode="auto">
          <a:xfrm>
            <a:off x="3419872" y="5301208"/>
            <a:ext cx="2310416" cy="14401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220072" y="260648"/>
            <a:ext cx="3528391" cy="4680520"/>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144463" y="332655"/>
            <a:ext cx="4610100" cy="2016225"/>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srcRect/>
          <a:stretch>
            <a:fillRect/>
          </a:stretch>
        </p:blipFill>
        <p:spPr bwMode="auto">
          <a:xfrm>
            <a:off x="144463" y="2852936"/>
            <a:ext cx="4241800" cy="3456383"/>
          </a:xfrm>
          <a:prstGeom prst="rect">
            <a:avLst/>
          </a:prstGeom>
          <a:noFill/>
          <a:ln w="9525">
            <a:noFill/>
            <a:miter lim="800000"/>
            <a:headEnd/>
            <a:tailEnd/>
          </a:ln>
          <a:effectLst/>
        </p:spPr>
      </p:pic>
      <p:sp>
        <p:nvSpPr>
          <p:cNvPr id="7" name="Textfeld 6"/>
          <p:cNvSpPr txBox="1"/>
          <p:nvPr/>
        </p:nvSpPr>
        <p:spPr>
          <a:xfrm>
            <a:off x="107504" y="6488668"/>
            <a:ext cx="3672408" cy="276999"/>
          </a:xfrm>
          <a:prstGeom prst="rect">
            <a:avLst/>
          </a:prstGeom>
          <a:noFill/>
        </p:spPr>
        <p:txBody>
          <a:bodyPr wrap="square" rtlCol="0">
            <a:spAutoFit/>
          </a:bodyPr>
          <a:lstStyle/>
          <a:p>
            <a:r>
              <a:rPr lang="de-DE" sz="1200" dirty="0" err="1" smtClean="0"/>
              <a:t>Wikipedia</a:t>
            </a:r>
            <a:r>
              <a:rPr lang="de-DE" sz="1200" dirty="0" smtClean="0"/>
              <a:t>, Neuronale Plastizität</a:t>
            </a:r>
            <a:endParaRPr lang="de-DE"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Das Großhirn (</a:t>
            </a:r>
            <a:r>
              <a:rPr lang="de-DE" b="1" dirty="0" err="1" smtClean="0"/>
              <a:t>Telencephalon</a:t>
            </a:r>
            <a:r>
              <a:rPr lang="de-DE" b="1" dirty="0" smtClean="0"/>
              <a:t>) </a:t>
            </a:r>
            <a:endParaRPr lang="de-DE" dirty="0"/>
          </a:p>
        </p:txBody>
      </p:sp>
      <p:pic>
        <p:nvPicPr>
          <p:cNvPr id="3074" name="Picture 2" descr="C:\Dokumente und Einstellungen\martin.falkenberg\Eigene Dateien\Eigene Bilder\Homunculus, DocCheckFlexion.jpg"/>
          <p:cNvPicPr>
            <a:picLocks noGrp="1" noChangeAspect="1" noChangeArrowheads="1"/>
          </p:cNvPicPr>
          <p:nvPr>
            <p:ph idx="1"/>
          </p:nvPr>
        </p:nvPicPr>
        <p:blipFill>
          <a:blip r:embed="rId3" cstate="print"/>
          <a:srcRect/>
          <a:stretch>
            <a:fillRect/>
          </a:stretch>
        </p:blipFill>
        <p:spPr bwMode="auto">
          <a:xfrm>
            <a:off x="539552" y="1844824"/>
            <a:ext cx="8122409" cy="41764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Das Großhirn (</a:t>
            </a:r>
            <a:r>
              <a:rPr lang="de-DE" b="1" dirty="0" err="1" smtClean="0"/>
              <a:t>Telencephalon</a:t>
            </a:r>
            <a:r>
              <a:rPr lang="de-DE" b="1" dirty="0" smtClean="0"/>
              <a:t>) </a:t>
            </a:r>
            <a:endParaRPr lang="de-DE" dirty="0"/>
          </a:p>
        </p:txBody>
      </p:sp>
      <p:pic>
        <p:nvPicPr>
          <p:cNvPr id="1026" name="Picture 2" descr="C:\Dokumente und Einstellungen\martin.falkenberg\Eigene Dateien\Eigene Bilder\landkarte_gehirn.jpg"/>
          <p:cNvPicPr>
            <a:picLocks noGrp="1" noChangeAspect="1" noChangeArrowheads="1"/>
          </p:cNvPicPr>
          <p:nvPr>
            <p:ph idx="1"/>
          </p:nvPr>
        </p:nvPicPr>
        <p:blipFill>
          <a:blip r:embed="rId3" cstate="print"/>
          <a:srcRect/>
          <a:stretch>
            <a:fillRect/>
          </a:stretch>
        </p:blipFill>
        <p:spPr bwMode="auto">
          <a:xfrm>
            <a:off x="2195736" y="2132856"/>
            <a:ext cx="4536504" cy="34563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Das Großhirn (</a:t>
            </a:r>
            <a:r>
              <a:rPr lang="de-DE" b="1" dirty="0" err="1" smtClean="0"/>
              <a:t>Telencephalon</a:t>
            </a:r>
            <a:r>
              <a:rPr lang="de-DE" b="1" dirty="0" smtClean="0"/>
              <a:t>) </a:t>
            </a:r>
            <a:endParaRPr lang="de-DE"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611560" y="1484784"/>
            <a:ext cx="5353050" cy="25812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2342</Words>
  <Application>Microsoft Office PowerPoint</Application>
  <PresentationFormat>Bildschirmpräsentation (4:3)</PresentationFormat>
  <Paragraphs>203</Paragraphs>
  <Slides>50</Slides>
  <Notes>42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50</vt:i4>
      </vt:variant>
    </vt:vector>
  </HeadingPairs>
  <TitlesOfParts>
    <vt:vector size="52" baseType="lpstr">
      <vt:lpstr>Larissa-Design</vt:lpstr>
      <vt:lpstr>Acrobat Document</vt:lpstr>
      <vt:lpstr>ZAR Bielefeld   </vt:lpstr>
      <vt:lpstr>Bibel – Medizin - Glaube</vt:lpstr>
      <vt:lpstr>Folie 3</vt:lpstr>
      <vt:lpstr>Folie 4</vt:lpstr>
      <vt:lpstr>Das Großhirn (Telencephalon) </vt:lpstr>
      <vt:lpstr>Folie 6</vt:lpstr>
      <vt:lpstr>Das Großhirn (Telencephalon) </vt:lpstr>
      <vt:lpstr>Das Großhirn (Telencephalon) </vt:lpstr>
      <vt:lpstr>Das Großhirn (Telencephalon) </vt:lpstr>
      <vt:lpstr>Neuronale Plastizität</vt:lpstr>
      <vt:lpstr>Wo spielt neuronale Plastizität eine Rolle?</vt:lpstr>
      <vt:lpstr>Neurowissenschaft – Neurologische Rehabilitation</vt:lpstr>
      <vt:lpstr>Neue Therapieverfahren</vt:lpstr>
      <vt:lpstr>Folie 14</vt:lpstr>
      <vt:lpstr> Neurobiologie –  Fortschritte in der Hirnforschung  </vt:lpstr>
      <vt:lpstr>Bilder</vt:lpstr>
      <vt:lpstr>Neurobiologie –  Fortschritte in der Hirnforschung</vt:lpstr>
      <vt:lpstr>Neurobiologie –  Fortschritte in der Hirnforschung</vt:lpstr>
      <vt:lpstr>Neurobiologie –  zwischen Hirnforschung und Neuro-Spekulation</vt:lpstr>
      <vt:lpstr>Eckhard von Hirschhausen:</vt:lpstr>
      <vt:lpstr>Neurobiologie –  zwischen Hirnforschung und Neuro-Spekulation</vt:lpstr>
      <vt:lpstr>Neurobiologie –  zwischen Hirnforschung und Neuro-Spekulation</vt:lpstr>
      <vt:lpstr>Bibel – Medizin - Glaube</vt:lpstr>
      <vt:lpstr>Bibel – Medizin - Glaube</vt:lpstr>
      <vt:lpstr>Neurobiologie –  zwischen Hirnforschung und Neuro-Spekulation</vt:lpstr>
      <vt:lpstr>Die Bibel- das Buch der Bücher</vt:lpstr>
      <vt:lpstr>Bibel – Medizin - Glaube</vt:lpstr>
      <vt:lpstr>Die Bibel- das Buch der Bücher</vt:lpstr>
      <vt:lpstr>Die Bibel- das Buch der Bücher</vt:lpstr>
      <vt:lpstr>Bibel – Medizin - Glaube</vt:lpstr>
      <vt:lpstr>Die Bibel- das Buch der Bücher</vt:lpstr>
      <vt:lpstr>Die Bibel- das Buch der Bücher</vt:lpstr>
      <vt:lpstr>Die Bibel- das Buch der Bücher</vt:lpstr>
      <vt:lpstr>Die Bibel- das Buch der Bücher</vt:lpstr>
      <vt:lpstr>Die Bibel- das Buch der Bücher</vt:lpstr>
      <vt:lpstr>Die Bibel- das Buch der Bücher</vt:lpstr>
      <vt:lpstr>Die Bibel- das Buch der Bücher</vt:lpstr>
      <vt:lpstr>Die Bibel- das Buch der Bücher</vt:lpstr>
      <vt:lpstr>Die Bibel- das Buch der Bücher</vt:lpstr>
      <vt:lpstr>Die Bibel- das Buch der Bücher</vt:lpstr>
      <vt:lpstr>Die Bibel- das Buch der Bücher</vt:lpstr>
      <vt:lpstr>Die Bibel- das Buch der Bücher</vt:lpstr>
      <vt:lpstr>Bibel – Medizin - Glaube</vt:lpstr>
      <vt:lpstr>Die Bibel- das Buch der Bücher</vt:lpstr>
      <vt:lpstr>Die Bibel- das Buch der Bücher</vt:lpstr>
      <vt:lpstr>Die Bibel- das Buch der Bücher</vt:lpstr>
      <vt:lpstr>Die Bibel – Gott will heute durch sie zu uns reden</vt:lpstr>
      <vt:lpstr>Die Bibel – Gott will heute durch sie zu uns reden</vt:lpstr>
      <vt:lpstr>Zusammenfassung</vt:lpstr>
      <vt:lpstr>Bibel – Medizin - Glaube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Martin Falkenberg</dc:creator>
  <cp:lastModifiedBy>martin.falkenberg</cp:lastModifiedBy>
  <cp:revision>38</cp:revision>
  <dcterms:created xsi:type="dcterms:W3CDTF">2013-06-17T14:34:43Z</dcterms:created>
  <dcterms:modified xsi:type="dcterms:W3CDTF">2017-03-30T06:12:04Z</dcterms:modified>
</cp:coreProperties>
</file>